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Lato" panose="020B0604020202020204" charset="0"/>
      <p:regular r:id="rId15"/>
      <p:bold r:id="rId16"/>
      <p:italic r:id="rId17"/>
      <p:boldItalic r:id="rId18"/>
    </p:embeddedFont>
    <p:embeddedFont>
      <p:font typeface="Raleway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7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5ce843dfd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5ce843dfd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Becker: Talk about process/steps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Erin: What did gained from taking class?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5be4d352d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5be4d352d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Both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f88252dc4_0_1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f88252dc4_0_1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c14b61dc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5c14b61dc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both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5be4d352d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5be4d352d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Becker Sample taken from: Core Collection, booklists, staff picks, power zone display picks, book club picks, Featured Titles, top circulating, approximately ⅓ randomly selected books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5c14b61dc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5c14b61dce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Erin 1. List includes the following for each book: bib record number, call number, author, and title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2. For each book, the form asks about: own voices, main character traits (sexuality, gender identity, disabilities, mental health, neurodiversity, and ethnicity), and if the book was translated.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3. We opened the auditing up to all of our staff! Anyone interested is welcome to begin auditing.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4. Get to work! We are hoping to have all the books audited by the end of 2019.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ce831897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5ce831897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Becker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f88252dc4_0_1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f88252dc4_0_1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Both?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5c14b61d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5c14b61dc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Becker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bfedf943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5bfedf943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Erin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f88252dc4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f88252dc4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Becker: Talk about process/steps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Erin: What did gained from taking class?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shutterstock_429987889_edited.jpg"/>
          <p:cNvPicPr preferRelativeResize="0"/>
          <p:nvPr/>
        </p:nvPicPr>
        <p:blipFill rotWithShape="1">
          <a:blip r:embed="rId2">
            <a:alphaModFix/>
          </a:blip>
          <a:srcRect t="21799" b="23591"/>
          <a:stretch/>
        </p:blipFill>
        <p:spPr>
          <a:xfrm>
            <a:off x="0" y="487825"/>
            <a:ext cx="9144000" cy="4655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3" name="Google Shape;13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" name="Google Shape;18;p2"/>
          <p:cNvSpPr txBox="1"/>
          <p:nvPr/>
        </p:nvSpPr>
        <p:spPr>
          <a:xfrm>
            <a:off x="226550" y="78500"/>
            <a:ext cx="9981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latin typeface="Raleway"/>
                <a:ea typeface="Raleway"/>
                <a:cs typeface="Raleway"/>
                <a:sym typeface="Raleway"/>
              </a:rPr>
              <a:t>Confidential</a:t>
            </a:r>
            <a:endParaRPr sz="6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" name="Google Shape;19;p2"/>
          <p:cNvSpPr txBox="1"/>
          <p:nvPr/>
        </p:nvSpPr>
        <p:spPr>
          <a:xfrm>
            <a:off x="1296767" y="78500"/>
            <a:ext cx="21006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latin typeface="Raleway"/>
                <a:ea typeface="Raleway"/>
                <a:cs typeface="Raleway"/>
                <a:sym typeface="Raleway"/>
              </a:rPr>
              <a:t>Customized for </a:t>
            </a:r>
            <a:r>
              <a:rPr lang="en-GB" sz="600" b="1">
                <a:latin typeface="Raleway"/>
                <a:ea typeface="Raleway"/>
                <a:cs typeface="Raleway"/>
                <a:sym typeface="Raleway"/>
              </a:rPr>
              <a:t>Lorem Ipsum LLC</a:t>
            </a:r>
            <a:endParaRPr sz="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" name="Google Shape;20;p2"/>
          <p:cNvSpPr txBox="1"/>
          <p:nvPr/>
        </p:nvSpPr>
        <p:spPr>
          <a:xfrm>
            <a:off x="8213935" y="78500"/>
            <a:ext cx="7059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latin typeface="Raleway"/>
                <a:ea typeface="Raleway"/>
                <a:cs typeface="Raleway"/>
                <a:sym typeface="Raleway"/>
              </a:rPr>
              <a:t>Version 1.0</a:t>
            </a:r>
            <a:endParaRPr sz="600" b="1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11" name="Google Shape;111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;p11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5" name="Google Shape;115;p11">
            <a:hlinkClick r:id="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6" name="Google Shape;116;p11">
            <a:hlinkClick r:id="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" name="Google Shape;117;p11">
            <a:hlinkClick r:id="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" name="Google Shape;118;p11">
            <a:hlinkClick r:id="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" name="Google Shape;121;p1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2" name="Google Shape;122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12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12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6" name="Google Shape;126;p12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8" name="Google Shape;128;p12">
            <a:hlinkClick r:id="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9" name="Google Shape;129;p12">
            <a:hlinkClick r:id="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12">
            <a:hlinkClick r:id="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12">
            <a:hlinkClick r:id="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3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5" name="Google Shape;135;p13">
            <a:hlinkClick r:id="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6" name="Google Shape;136;p13">
            <a:hlinkClick r:id="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7" name="Google Shape;137;p13">
            <a:hlinkClick r:id="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8" name="Google Shape;138;p13">
            <a:hlinkClick r:id="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14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41" name="Google Shape;141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" name="Google Shape;143;p14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1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6" name="Google Shape;146;p14">
            <a:hlinkClick r:id="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7" name="Google Shape;147;p14">
            <a:hlinkClick r:id="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8" name="Google Shape;148;p14">
            <a:hlinkClick r:id="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9" name="Google Shape;149;p14">
            <a:hlinkClick r:id="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2" name="Google Shape;152;p15">
            <a:hlinkClick r:id="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3" name="Google Shape;153;p15">
            <a:hlinkClick r:id="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4" name="Google Shape;154;p15">
            <a:hlinkClick r:id="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" name="Google Shape;155;p15">
            <a:hlinkClick r:id="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C">
  <p:cSld name="SECTION_HEADER_1">
    <p:bg>
      <p:bgPr>
        <a:solidFill>
          <a:schemeClr val="dk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6"/>
          <p:cNvSpPr txBox="1">
            <a:spLocks noGrp="1"/>
          </p:cNvSpPr>
          <p:nvPr>
            <p:ph type="title"/>
          </p:nvPr>
        </p:nvSpPr>
        <p:spPr>
          <a:xfrm>
            <a:off x="1308150" y="1318650"/>
            <a:ext cx="71100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9" name="Google Shape;159;p16"/>
          <p:cNvSpPr txBox="1"/>
          <p:nvPr/>
        </p:nvSpPr>
        <p:spPr>
          <a:xfrm>
            <a:off x="226550" y="78500"/>
            <a:ext cx="9981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Confidential</a:t>
            </a:r>
            <a:endParaRPr sz="6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0" name="Google Shape;160;p16"/>
          <p:cNvSpPr txBox="1"/>
          <p:nvPr/>
        </p:nvSpPr>
        <p:spPr>
          <a:xfrm>
            <a:off x="1296767" y="78500"/>
            <a:ext cx="21006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Customized for </a:t>
            </a:r>
            <a:r>
              <a:rPr lang="en-GB" sz="6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Lorem Ipsum LLC</a:t>
            </a:r>
            <a:endParaRPr sz="6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1" name="Google Shape;161;p16"/>
          <p:cNvSpPr txBox="1"/>
          <p:nvPr/>
        </p:nvSpPr>
        <p:spPr>
          <a:xfrm>
            <a:off x="8213935" y="78500"/>
            <a:ext cx="7059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Version 1.0</a:t>
            </a:r>
            <a:endParaRPr sz="6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alt1">
  <p:cSld name="SECTION_HEADER_2">
    <p:bg>
      <p:bgPr>
        <a:solidFill>
          <a:srgbClr val="434343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64" name="Google Shape;164;p1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" name="Google Shape;166;p17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8" name="Google Shape;168;p17">
            <a:hlinkClick r:id="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9" name="Google Shape;169;p17">
            <a:hlinkClick r:id="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0" name="Google Shape;170;p17">
            <a:hlinkClick r:id="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1" name="Google Shape;171;p17">
            <a:hlinkClick r:id="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alt1">
  <p:cSld name="TITLE_1">
    <p:bg>
      <p:bgPr>
        <a:solidFill>
          <a:schemeClr val="lt2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3" descr="shutterstock_429987889_edited.jpg"/>
          <p:cNvPicPr preferRelativeResize="0"/>
          <p:nvPr/>
        </p:nvPicPr>
        <p:blipFill rotWithShape="1">
          <a:blip r:embed="rId2">
            <a:alphaModFix/>
          </a:blip>
          <a:srcRect t="21799" b="23591"/>
          <a:stretch/>
        </p:blipFill>
        <p:spPr>
          <a:xfrm>
            <a:off x="0" y="487825"/>
            <a:ext cx="9144000" cy="46556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24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5" name="Google Shape;25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" name="Google Shape;30;p3">
            <a:hlinkClick r:id="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1" name="Google Shape;31;p3">
            <a:hlinkClick r:id="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>
            <a:hlinkClick r:id="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>
            <a:hlinkClick r:id="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6" name="Google Shape;3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4">
            <a:hlinkClick r:id="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4">
            <a:hlinkClick r:id="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>
            <a:hlinkClick r:id="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>
            <a:hlinkClick r:id="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7" name="Google Shape;47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2" name="Google Shape;52;p5">
            <a:hlinkClick r:id="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3" name="Google Shape;53;p5">
            <a:hlinkClick r:id="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" name="Google Shape;54;p5">
            <a:hlinkClick r:id="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Google Shape;55;p5">
            <a:hlinkClick r:id="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only">
  <p:cSld name="TITLE_AND_BODY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9" name="Google Shape;59;p6">
            <a:hlinkClick r:id="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0" name="Google Shape;60;p6">
            <a:hlinkClick r:id="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" name="Google Shape;61;p6">
            <a:hlinkClick r:id="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" name="Google Shape;62;p6">
            <a:hlinkClick r:id="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Google Shape;63;p6"/>
          <p:cNvSpPr txBox="1">
            <a:spLocks noGrp="1"/>
          </p:cNvSpPr>
          <p:nvPr>
            <p:ph type="body" idx="1"/>
          </p:nvPr>
        </p:nvSpPr>
        <p:spPr>
          <a:xfrm>
            <a:off x="729450" y="1068650"/>
            <a:ext cx="7688700" cy="10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alt2">
  <p:cSld name="TITLE_AND_BODY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7" descr="shutterstock_31891705.jpg"/>
          <p:cNvPicPr preferRelativeResize="0"/>
          <p:nvPr/>
        </p:nvPicPr>
        <p:blipFill rotWithShape="1">
          <a:blip r:embed="rId2">
            <a:alphaModFix/>
          </a:blip>
          <a:srcRect t="11971" b="11971"/>
          <a:stretch/>
        </p:blipFill>
        <p:spPr>
          <a:xfrm>
            <a:off x="0" y="487825"/>
            <a:ext cx="9143999" cy="465567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8" name="Google Shape;68;p7">
            <a:hlinkClick r:id="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9" name="Google Shape;69;p7">
            <a:hlinkClick r:id="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Google Shape;70;p7">
            <a:hlinkClick r:id="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" name="Google Shape;71;p7">
            <a:hlinkClick r:id="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72;p7"/>
          <p:cNvSpPr txBox="1">
            <a:spLocks noGrp="1"/>
          </p:cNvSpPr>
          <p:nvPr>
            <p:ph type="title"/>
          </p:nvPr>
        </p:nvSpPr>
        <p:spPr>
          <a:xfrm>
            <a:off x="729450" y="2056375"/>
            <a:ext cx="58875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" name="Google Shape;75;p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6" name="Google Shape;76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8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1" name="Google Shape;81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2" name="Google Shape;82;p8">
            <a:hlinkClick r:id="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3" name="Google Shape;83;p8">
            <a:hlinkClick r:id="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8">
            <a:hlinkClick r:id="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8">
            <a:hlinkClick r:id="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" name="Google Shape;88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89" name="Google Shape;89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91;p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3" name="Google Shape;93;p9">
            <a:hlinkClick r:id="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4" name="Google Shape;94;p9">
            <a:hlinkClick r:id="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" name="Google Shape;95;p9">
            <a:hlinkClick r:id="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9">
            <a:hlinkClick r:id="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" name="Google Shape;99;p10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00" name="Google Shape;100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10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5" name="Google Shape;105;p10">
            <a:hlinkClick r:id="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6" name="Google Shape;106;p10">
            <a:hlinkClick r:id="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" name="Google Shape;107;p10">
            <a:hlinkClick r:id="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" name="Google Shape;108;p10">
            <a:hlinkClick r:id="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bstrout@denverlibrary.or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sladen@denverlibrary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48909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 Journey: Assessing, Training, and Promoting Diversity in DPL’s Collections</a:t>
            </a:r>
            <a:endParaRPr sz="2400"/>
          </a:p>
        </p:txBody>
      </p:sp>
      <p:sp>
        <p:nvSpPr>
          <p:cNvPr id="177" name="Google Shape;177;p18"/>
          <p:cNvSpPr txBox="1">
            <a:spLocks noGrp="1"/>
          </p:cNvSpPr>
          <p:nvPr>
            <p:ph type="subTitle" idx="1"/>
          </p:nvPr>
        </p:nvSpPr>
        <p:spPr>
          <a:xfrm>
            <a:off x="729438" y="2902047"/>
            <a:ext cx="48909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/>
              <a:t>Becker Parkhurst-Strout and Erin Sladen</a:t>
            </a:r>
            <a:br>
              <a:rPr lang="en-GB" sz="1400" b="1"/>
            </a:br>
            <a:r>
              <a:rPr lang="en-GB" sz="1400" b="1"/>
              <a:t>Denver Public Library</a:t>
            </a:r>
            <a:endParaRPr sz="14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7"/>
          <p:cNvSpPr txBox="1">
            <a:spLocks noGrp="1"/>
          </p:cNvSpPr>
          <p:nvPr>
            <p:ph type="body" idx="4294967295"/>
          </p:nvPr>
        </p:nvSpPr>
        <p:spPr>
          <a:xfrm>
            <a:off x="708250" y="1742275"/>
            <a:ext cx="7979700" cy="26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GB" sz="2400">
                <a:solidFill>
                  <a:srgbClr val="FFFFFF"/>
                </a:solidFill>
              </a:rPr>
              <a:t>Emphasis includes:</a:t>
            </a:r>
            <a:endParaRPr sz="2400">
              <a:solidFill>
                <a:srgbClr val="FFFFFF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r>
              <a:rPr lang="en-GB" sz="2400">
                <a:solidFill>
                  <a:srgbClr val="FFFFFF"/>
                </a:solidFill>
              </a:rPr>
              <a:t>Statistics on diversity in children’s book publishing</a:t>
            </a:r>
            <a:endParaRPr sz="2400">
              <a:solidFill>
                <a:srgbClr val="FFFFFF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r>
              <a:rPr lang="en-GB" sz="2400">
                <a:solidFill>
                  <a:srgbClr val="FFFFFF"/>
                </a:solidFill>
              </a:rPr>
              <a:t>Difference between buying for children vs adults</a:t>
            </a:r>
            <a:endParaRPr sz="2400">
              <a:solidFill>
                <a:srgbClr val="FFFFFF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r>
              <a:rPr lang="en-GB" sz="2400">
                <a:solidFill>
                  <a:srgbClr val="FFFFFF"/>
                </a:solidFill>
              </a:rPr>
              <a:t>Tips on finding diverse titles for advisory interactions &amp; including them in all work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35" name="Google Shape;235;p27"/>
          <p:cNvSpPr txBox="1">
            <a:spLocks noGrp="1"/>
          </p:cNvSpPr>
          <p:nvPr>
            <p:ph type="title"/>
          </p:nvPr>
        </p:nvSpPr>
        <p:spPr>
          <a:xfrm>
            <a:off x="155875" y="-76200"/>
            <a:ext cx="8931600" cy="11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"/>
          <p:cNvSpPr txBox="1"/>
          <p:nvPr/>
        </p:nvSpPr>
        <p:spPr>
          <a:xfrm>
            <a:off x="948050" y="389125"/>
            <a:ext cx="63393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Promoting Diversity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1" name="Google Shape;241;p28"/>
          <p:cNvSpPr txBox="1">
            <a:spLocks noGrp="1"/>
          </p:cNvSpPr>
          <p:nvPr>
            <p:ph type="body" idx="4294967295"/>
          </p:nvPr>
        </p:nvSpPr>
        <p:spPr>
          <a:xfrm>
            <a:off x="715425" y="1419952"/>
            <a:ext cx="5421900" cy="31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GB" sz="1800">
                <a:solidFill>
                  <a:srgbClr val="FFFFFF"/>
                </a:solidFill>
              </a:rPr>
              <a:t>Staff Reading Challenges: Read the World, #OwnVoices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GB" sz="1800">
                <a:solidFill>
                  <a:srgbClr val="FFFFFF"/>
                </a:solidFill>
              </a:rPr>
              <a:t>Being mindful of diversity in purchasing decisions, including OwnVoices, Featured titles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GB" sz="1800">
                <a:solidFill>
                  <a:srgbClr val="FFFFFF"/>
                </a:solidFill>
              </a:rPr>
              <a:t>Encouraging staff to incorporate  diverse titles in staff picks, personalized reading lists, bookmarks, public blog posts, etc--not just for “cultural month”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GB" sz="1800">
                <a:solidFill>
                  <a:srgbClr val="FFFFFF"/>
                </a:solidFill>
              </a:rPr>
              <a:t>Expectation of incorporating diversity into all collection work</a:t>
            </a:r>
            <a:endParaRPr sz="1800">
              <a:solidFill>
                <a:srgbClr val="FFFFFF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solidFill>
                <a:srgbClr val="FFFFFF"/>
              </a:solidFill>
            </a:endParaRPr>
          </a:p>
        </p:txBody>
      </p:sp>
      <p:pic>
        <p:nvPicPr>
          <p:cNvPr id="242" name="Google Shape;24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3950" y="896900"/>
            <a:ext cx="1817800" cy="367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9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000000"/>
                </a:solidFill>
              </a:rPr>
              <a:t>Thank you.</a:t>
            </a:r>
            <a:endParaRPr sz="4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u="sng">
                <a:solidFill>
                  <a:schemeClr val="hlink"/>
                </a:solidFill>
                <a:hlinkClick r:id="rId3"/>
              </a:rPr>
              <a:t>bstrout@denverlibrary.org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u="sng">
                <a:solidFill>
                  <a:schemeClr val="hlink"/>
                </a:solidFill>
                <a:hlinkClick r:id="rId4"/>
              </a:rPr>
              <a:t>esladen@denverlibrary.org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9"/>
          <p:cNvSpPr txBox="1"/>
          <p:nvPr/>
        </p:nvSpPr>
        <p:spPr>
          <a:xfrm>
            <a:off x="343350" y="189150"/>
            <a:ext cx="8457300" cy="7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Learn, Evaluate, Train, Learn Some More</a:t>
            </a:r>
            <a:endParaRPr sz="3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3" name="Google Shape;183;p19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967700" cy="37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>
                <a:latin typeface="Lato"/>
                <a:ea typeface="Lato"/>
                <a:cs typeface="Lato"/>
                <a:sym typeface="Lato"/>
              </a:rPr>
              <a:t>Becker:</a:t>
            </a:r>
            <a:endParaRPr sz="1800" b="0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-GB" sz="1800" b="0">
                <a:latin typeface="Lato"/>
                <a:ea typeface="Lato"/>
                <a:cs typeface="Lato"/>
                <a:sym typeface="Lato"/>
              </a:rPr>
              <a:t>Library Journal: Diversity and Cultural Competency training</a:t>
            </a:r>
            <a:endParaRPr sz="1800" b="0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-GB" sz="1800" b="0">
                <a:latin typeface="Lato"/>
                <a:ea typeface="Lato"/>
                <a:cs typeface="Lato"/>
                <a:sym typeface="Lato"/>
              </a:rPr>
              <a:t>Extensive reading</a:t>
            </a:r>
            <a:endParaRPr sz="1800" b="0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-GB" sz="1800" b="0">
                <a:latin typeface="Lato"/>
                <a:ea typeface="Lato"/>
                <a:cs typeface="Lato"/>
                <a:sym typeface="Lato"/>
              </a:rPr>
              <a:t>Presenting these topics (for staff, DU MLS classes) makes me learn more</a:t>
            </a:r>
            <a:endParaRPr sz="1800" b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>
                <a:latin typeface="Lato"/>
                <a:ea typeface="Lato"/>
                <a:cs typeface="Lato"/>
                <a:sym typeface="Lato"/>
              </a:rPr>
              <a:t>Erin:</a:t>
            </a:r>
            <a:endParaRPr sz="1800" b="0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-GB" sz="1800" b="0">
                <a:latin typeface="Lato"/>
                <a:ea typeface="Lato"/>
                <a:cs typeface="Lato"/>
                <a:sym typeface="Lato"/>
              </a:rPr>
              <a:t>Library Journal: Evaluating, Auditing, and Diversifying Your Collection </a:t>
            </a:r>
            <a:endParaRPr sz="1800" b="0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-GB" sz="1800" b="0">
                <a:latin typeface="Lato"/>
                <a:ea typeface="Lato"/>
                <a:cs typeface="Lato"/>
                <a:sym typeface="Lato"/>
              </a:rPr>
              <a:t>Core Collection</a:t>
            </a:r>
            <a:endParaRPr sz="1800" b="0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-GB" sz="1800" b="0">
                <a:latin typeface="Lato"/>
                <a:ea typeface="Lato"/>
                <a:cs typeface="Lato"/>
                <a:sym typeface="Lato"/>
              </a:rPr>
              <a:t>DPL classes: </a:t>
            </a:r>
            <a:endParaRPr sz="1800" b="0">
              <a:latin typeface="Lato"/>
              <a:ea typeface="Lato"/>
              <a:cs typeface="Lato"/>
              <a:sym typeface="Lato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○"/>
            </a:pPr>
            <a:r>
              <a:rPr lang="en-GB" sz="1600" b="0">
                <a:latin typeface="Lato"/>
                <a:ea typeface="Lato"/>
                <a:cs typeface="Lato"/>
                <a:sym typeface="Lato"/>
              </a:rPr>
              <a:t>Diversity and Inclusion in DPL Collections</a:t>
            </a:r>
            <a:endParaRPr sz="1600" b="0">
              <a:latin typeface="Lato"/>
              <a:ea typeface="Lato"/>
              <a:cs typeface="Lato"/>
              <a:sym typeface="Lato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○"/>
            </a:pPr>
            <a:r>
              <a:rPr lang="en-GB" sz="1600" b="0">
                <a:latin typeface="Lato"/>
                <a:ea typeface="Lato"/>
                <a:cs typeface="Lato"/>
                <a:sym typeface="Lato"/>
              </a:rPr>
              <a:t>Cultural Connections: Working with Diverse Customers</a:t>
            </a:r>
            <a:endParaRPr sz="1600" b="0">
              <a:latin typeface="Lato"/>
              <a:ea typeface="Lato"/>
              <a:cs typeface="Lato"/>
              <a:sym typeface="Lato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○"/>
            </a:pPr>
            <a:r>
              <a:rPr lang="en-GB" sz="1600" b="0">
                <a:latin typeface="Lato"/>
                <a:ea typeface="Lato"/>
                <a:cs typeface="Lato"/>
                <a:sym typeface="Lato"/>
              </a:rPr>
              <a:t>From A to T: Welcoming Transgender Customers</a:t>
            </a:r>
            <a:endParaRPr sz="1600" b="0">
              <a:latin typeface="Lato"/>
              <a:ea typeface="Lato"/>
              <a:cs typeface="Lato"/>
              <a:sym typeface="Lato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○"/>
            </a:pPr>
            <a:r>
              <a:rPr lang="en-GB" sz="1600" b="0">
                <a:latin typeface="Lato"/>
                <a:ea typeface="Lato"/>
                <a:cs typeface="Lato"/>
                <a:sym typeface="Lato"/>
              </a:rPr>
              <a:t>Communicating Across Cultures: Speaking and Listening Across Borders</a:t>
            </a:r>
            <a:endParaRPr sz="1600" b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"/>
          <p:cNvSpPr txBox="1">
            <a:spLocks noGrp="1"/>
          </p:cNvSpPr>
          <p:nvPr>
            <p:ph type="body" idx="4294967295"/>
          </p:nvPr>
        </p:nvSpPr>
        <p:spPr>
          <a:xfrm>
            <a:off x="525450" y="1749350"/>
            <a:ext cx="8155500" cy="28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FFFFFF"/>
                </a:solidFill>
              </a:rPr>
              <a:t>Goal: </a:t>
            </a:r>
            <a:r>
              <a:rPr lang="en-GB" sz="2400">
                <a:solidFill>
                  <a:srgbClr val="FFFFFF"/>
                </a:solidFill>
              </a:rPr>
              <a:t>To assess the diversity of our circulating adult fiction collection.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3000" b="1">
                <a:solidFill>
                  <a:srgbClr val="FFFFFF"/>
                </a:solidFill>
              </a:rPr>
              <a:t>Sample:</a:t>
            </a:r>
            <a:r>
              <a:rPr lang="en-GB" sz="3000">
                <a:solidFill>
                  <a:srgbClr val="FFFFFF"/>
                </a:solidFill>
              </a:rPr>
              <a:t> </a:t>
            </a:r>
            <a:r>
              <a:rPr lang="en-GB" sz="2400">
                <a:solidFill>
                  <a:srgbClr val="FFFFFF"/>
                </a:solidFill>
              </a:rPr>
              <a:t>A combination of randomly selected titles and regularly promoted titles. We aimed for 10% of our 42,000+ title collection.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89" name="Google Shape;189;p20"/>
          <p:cNvSpPr txBox="1"/>
          <p:nvPr/>
        </p:nvSpPr>
        <p:spPr>
          <a:xfrm>
            <a:off x="190950" y="252825"/>
            <a:ext cx="8762100" cy="8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Adult Fiction Diversity Audit - In Progress!</a:t>
            </a:r>
            <a:br>
              <a:rPr lang="en-GB"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endParaRPr sz="3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1"/>
          <p:cNvSpPr txBox="1">
            <a:spLocks noGrp="1"/>
          </p:cNvSpPr>
          <p:nvPr>
            <p:ph type="body" idx="4294967295"/>
          </p:nvPr>
        </p:nvSpPr>
        <p:spPr>
          <a:xfrm>
            <a:off x="458850" y="1394125"/>
            <a:ext cx="5565300" cy="31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AutoNum type="arabicPeriod"/>
            </a:pPr>
            <a:r>
              <a:rPr lang="en-GB" sz="2400" b="1">
                <a:solidFill>
                  <a:srgbClr val="FFFFFF"/>
                </a:solidFill>
              </a:rPr>
              <a:t>List:</a:t>
            </a:r>
            <a:r>
              <a:rPr lang="en-GB" sz="2400">
                <a:solidFill>
                  <a:srgbClr val="FFFFFF"/>
                </a:solidFill>
              </a:rPr>
              <a:t> Compile all the books to be audited.</a:t>
            </a:r>
            <a:endParaRPr sz="2400">
              <a:solidFill>
                <a:srgbClr val="FFFFF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AutoNum type="arabicPeriod"/>
            </a:pPr>
            <a:r>
              <a:rPr lang="en-GB" sz="2400" b="1">
                <a:solidFill>
                  <a:srgbClr val="FFFFFF"/>
                </a:solidFill>
              </a:rPr>
              <a:t>Form:</a:t>
            </a:r>
            <a:r>
              <a:rPr lang="en-GB" sz="2400">
                <a:solidFill>
                  <a:srgbClr val="FFFFFF"/>
                </a:solidFill>
              </a:rPr>
              <a:t> Create a Google Form to be filled out for each book.</a:t>
            </a:r>
            <a:endParaRPr sz="2400">
              <a:solidFill>
                <a:srgbClr val="FFFFF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AutoNum type="arabicPeriod"/>
            </a:pPr>
            <a:r>
              <a:rPr lang="en-GB" sz="2400" b="1">
                <a:solidFill>
                  <a:srgbClr val="FFFFFF"/>
                </a:solidFill>
              </a:rPr>
              <a:t>Recruit:</a:t>
            </a:r>
            <a:r>
              <a:rPr lang="en-GB" sz="2400">
                <a:solidFill>
                  <a:srgbClr val="FFFFFF"/>
                </a:solidFill>
              </a:rPr>
              <a:t> Get help! Ask coworkers to help you audit the books.</a:t>
            </a:r>
            <a:endParaRPr sz="2400">
              <a:solidFill>
                <a:srgbClr val="FFFFF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AutoNum type="arabicPeriod"/>
            </a:pPr>
            <a:r>
              <a:rPr lang="en-GB" sz="2400" b="1">
                <a:solidFill>
                  <a:srgbClr val="FFFFFF"/>
                </a:solidFill>
              </a:rPr>
              <a:t>Process:</a:t>
            </a:r>
            <a:r>
              <a:rPr lang="en-GB" sz="2400">
                <a:solidFill>
                  <a:srgbClr val="FFFFFF"/>
                </a:solidFill>
              </a:rPr>
              <a:t> Get to work!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95" name="Google Shape;195;p21"/>
          <p:cNvSpPr txBox="1"/>
          <p:nvPr/>
        </p:nvSpPr>
        <p:spPr>
          <a:xfrm>
            <a:off x="470400" y="410350"/>
            <a:ext cx="82032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Adult Fiction Diversity Audit - Method</a:t>
            </a:r>
            <a:endParaRPr sz="3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6" name="Google Shape;19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9550" y="1394063"/>
            <a:ext cx="2881650" cy="3153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"/>
          <p:cNvSpPr txBox="1"/>
          <p:nvPr/>
        </p:nvSpPr>
        <p:spPr>
          <a:xfrm>
            <a:off x="126450" y="354475"/>
            <a:ext cx="88911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Adult Fiction Diversity Audit - Next Steps</a:t>
            </a:r>
            <a:endParaRPr sz="3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2" name="Google Shape;202;p22"/>
          <p:cNvSpPr txBox="1">
            <a:spLocks noGrp="1"/>
          </p:cNvSpPr>
          <p:nvPr>
            <p:ph type="body" idx="4294967295"/>
          </p:nvPr>
        </p:nvSpPr>
        <p:spPr>
          <a:xfrm>
            <a:off x="610400" y="1309950"/>
            <a:ext cx="7251000" cy="33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FFFFFF"/>
                </a:solidFill>
              </a:rPr>
              <a:t>5.   What to do with all the data?</a:t>
            </a:r>
            <a:endParaRPr sz="2400" b="1">
              <a:solidFill>
                <a:srgbClr val="FFFFFF"/>
              </a:solidFill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GB" sz="2400">
                <a:solidFill>
                  <a:srgbClr val="FFFFFF"/>
                </a:solidFill>
              </a:rPr>
              <a:t>Establish a clear picture of what diversity looks like within our collection--share it. </a:t>
            </a:r>
            <a:endParaRPr sz="2400">
              <a:solidFill>
                <a:srgbClr val="FFFFF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GB" sz="2400">
                <a:solidFill>
                  <a:srgbClr val="FFFFFF"/>
                </a:solidFill>
              </a:rPr>
              <a:t>Pinpoint any gaps in our collection. </a:t>
            </a:r>
            <a:endParaRPr sz="2400">
              <a:solidFill>
                <a:srgbClr val="FFFFF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GB" sz="2400">
                <a:solidFill>
                  <a:srgbClr val="FFFFFF"/>
                </a:solidFill>
              </a:rPr>
              <a:t>Buy smarter in the future--and advocate for more diversity within publishing!</a:t>
            </a:r>
            <a:endParaRPr sz="2400">
              <a:solidFill>
                <a:srgbClr val="FFFFF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GB" sz="2400">
                <a:solidFill>
                  <a:srgbClr val="FFFFFF"/>
                </a:solidFill>
              </a:rPr>
              <a:t>Redo project in future (5-10 years) to see how we’re doing 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3"/>
          <p:cNvSpPr txBox="1">
            <a:spLocks noGrp="1"/>
          </p:cNvSpPr>
          <p:nvPr>
            <p:ph type="body" idx="4294967295"/>
          </p:nvPr>
        </p:nvSpPr>
        <p:spPr>
          <a:xfrm>
            <a:off x="65400" y="1176750"/>
            <a:ext cx="9013200" cy="39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200">
              <a:solidFill>
                <a:srgbClr val="FFFFFF"/>
              </a:solidFill>
            </a:endParaRPr>
          </a:p>
        </p:txBody>
      </p:sp>
      <p:sp>
        <p:nvSpPr>
          <p:cNvPr id="208" name="Google Shape;208;p23"/>
          <p:cNvSpPr txBox="1"/>
          <p:nvPr/>
        </p:nvSpPr>
        <p:spPr>
          <a:xfrm>
            <a:off x="2593550" y="252050"/>
            <a:ext cx="3768600" cy="7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Core Collections</a:t>
            </a:r>
            <a:endParaRPr sz="36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9" name="Google Shape;209;p23"/>
          <p:cNvPicPr preferRelativeResize="0"/>
          <p:nvPr/>
        </p:nvPicPr>
        <p:blipFill rotWithShape="1">
          <a:blip r:embed="rId3">
            <a:alphaModFix/>
          </a:blip>
          <a:srcRect l="15824" t="17204"/>
          <a:stretch/>
        </p:blipFill>
        <p:spPr>
          <a:xfrm>
            <a:off x="1860450" y="1475887"/>
            <a:ext cx="5002850" cy="335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4"/>
          <p:cNvSpPr txBox="1">
            <a:spLocks noGrp="1"/>
          </p:cNvSpPr>
          <p:nvPr>
            <p:ph type="body" idx="4294967295"/>
          </p:nvPr>
        </p:nvSpPr>
        <p:spPr>
          <a:xfrm>
            <a:off x="851700" y="1330275"/>
            <a:ext cx="3435600" cy="26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</a:rPr>
              <a:t>Adult Lists: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GB" sz="1800">
                <a:solidFill>
                  <a:srgbClr val="FFFFFF"/>
                </a:solidFill>
              </a:rPr>
              <a:t>Horror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GB" sz="1800">
                <a:solidFill>
                  <a:srgbClr val="FFFFFF"/>
                </a:solidFill>
              </a:rPr>
              <a:t>Westerns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GB" sz="1800">
                <a:solidFill>
                  <a:srgbClr val="FFFFFF"/>
                </a:solidFill>
              </a:rPr>
              <a:t>American Poetry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GB" sz="1800">
                <a:solidFill>
                  <a:srgbClr val="FFFFFF"/>
                </a:solidFill>
              </a:rPr>
              <a:t>Short Stories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GB" sz="1800">
                <a:solidFill>
                  <a:srgbClr val="FFFFFF"/>
                </a:solidFill>
              </a:rPr>
              <a:t>True Crime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GB" sz="1800">
                <a:solidFill>
                  <a:srgbClr val="FFFFFF"/>
                </a:solidFill>
              </a:rPr>
              <a:t>Alternate Classics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GB" sz="1800">
                <a:solidFill>
                  <a:srgbClr val="FFFFFF"/>
                </a:solidFill>
              </a:rPr>
              <a:t>Standalone Mysteries</a:t>
            </a:r>
            <a:br>
              <a:rPr lang="en-GB" sz="1800">
                <a:solidFill>
                  <a:srgbClr val="FFFFFF"/>
                </a:solidFill>
              </a:rPr>
            </a:br>
            <a:endParaRPr sz="18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/>
            </a:r>
            <a:br>
              <a:rPr lang="en-GB" sz="1200">
                <a:solidFill>
                  <a:srgbClr val="FFFFFF"/>
                </a:solidFill>
              </a:rPr>
            </a:br>
            <a:endParaRPr sz="1200">
              <a:solidFill>
                <a:srgbClr val="FFFFFF"/>
              </a:solidFill>
            </a:endParaRPr>
          </a:p>
        </p:txBody>
      </p:sp>
      <p:sp>
        <p:nvSpPr>
          <p:cNvPr id="215" name="Google Shape;215;p24"/>
          <p:cNvSpPr txBox="1"/>
          <p:nvPr/>
        </p:nvSpPr>
        <p:spPr>
          <a:xfrm>
            <a:off x="439650" y="316700"/>
            <a:ext cx="8264700" cy="10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Core Collections: The Collections So Far</a:t>
            </a:r>
            <a:endParaRPr sz="3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6" name="Google Shape;216;p24"/>
          <p:cNvSpPr txBox="1">
            <a:spLocks noGrp="1"/>
          </p:cNvSpPr>
          <p:nvPr>
            <p:ph type="body" idx="4294967295"/>
          </p:nvPr>
        </p:nvSpPr>
        <p:spPr>
          <a:xfrm>
            <a:off x="4923900" y="1330275"/>
            <a:ext cx="3435600" cy="26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</a:rPr>
              <a:t>Children Lists: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GB" sz="1800">
                <a:solidFill>
                  <a:srgbClr val="FFFFFF"/>
                </a:solidFill>
              </a:rPr>
              <a:t>Beginning Readers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GB" sz="1800">
                <a:solidFill>
                  <a:srgbClr val="FFFFFF"/>
                </a:solidFill>
              </a:rPr>
              <a:t>World Poetry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GB" sz="1800">
                <a:solidFill>
                  <a:srgbClr val="FFFFFF"/>
                </a:solidFill>
              </a:rPr>
              <a:t>Juvenile Fiction</a:t>
            </a:r>
            <a:br>
              <a:rPr lang="en-GB" sz="1800">
                <a:solidFill>
                  <a:srgbClr val="FFFFFF"/>
                </a:solidFill>
              </a:rPr>
            </a:br>
            <a:endParaRPr sz="18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/>
            </a:r>
            <a:br>
              <a:rPr lang="en-GB" sz="1200">
                <a:solidFill>
                  <a:srgbClr val="FFFFFF"/>
                </a:solidFill>
              </a:rPr>
            </a:br>
            <a:endParaRPr sz="1200">
              <a:solidFill>
                <a:srgbClr val="FFFFFF"/>
              </a:solidFill>
            </a:endParaRPr>
          </a:p>
        </p:txBody>
      </p:sp>
      <p:pic>
        <p:nvPicPr>
          <p:cNvPr id="217" name="Google Shape;21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9150" y="2900425"/>
            <a:ext cx="3678199" cy="206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5"/>
          <p:cNvSpPr txBox="1">
            <a:spLocks noGrp="1"/>
          </p:cNvSpPr>
          <p:nvPr>
            <p:ph type="body" idx="4294967295"/>
          </p:nvPr>
        </p:nvSpPr>
        <p:spPr>
          <a:xfrm>
            <a:off x="363525" y="1631975"/>
            <a:ext cx="8352600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FFFFFF"/>
                </a:solidFill>
              </a:rPr>
              <a:t>Diversity within a collection is assessed in multiple ways when creating lists:</a:t>
            </a:r>
            <a:endParaRPr sz="2600">
              <a:solidFill>
                <a:srgbClr val="FFFFFF"/>
              </a:solidFill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600"/>
              <a:buChar char="●"/>
            </a:pPr>
            <a:r>
              <a:rPr lang="en-GB" sz="2600">
                <a:solidFill>
                  <a:srgbClr val="FFFFFF"/>
                </a:solidFill>
              </a:rPr>
              <a:t>Being conscious of including diverse voices</a:t>
            </a:r>
            <a:endParaRPr sz="2600">
              <a:solidFill>
                <a:srgbClr val="FFFFFF"/>
              </a:solidFill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Char char="●"/>
            </a:pPr>
            <a:r>
              <a:rPr lang="en-GB" sz="2600">
                <a:solidFill>
                  <a:srgbClr val="FFFFFF"/>
                </a:solidFill>
              </a:rPr>
              <a:t>Performing small scale diversity audits</a:t>
            </a:r>
            <a:endParaRPr sz="2600">
              <a:solidFill>
                <a:srgbClr val="FFFFFF"/>
              </a:solidFill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Char char="●"/>
            </a:pPr>
            <a:r>
              <a:rPr lang="en-GB" sz="2600">
                <a:solidFill>
                  <a:srgbClr val="FFFFFF"/>
                </a:solidFill>
              </a:rPr>
              <a:t>Expanding the idea of a genre (ie, Westerns)</a:t>
            </a:r>
            <a:endParaRPr sz="2600">
              <a:solidFill>
                <a:srgbClr val="FFFFFF"/>
              </a:solidFill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Char char="●"/>
            </a:pPr>
            <a:r>
              <a:rPr lang="en-GB" sz="2600">
                <a:solidFill>
                  <a:srgbClr val="FFFFFF"/>
                </a:solidFill>
              </a:rPr>
              <a:t>Including works that have been overlooked</a:t>
            </a:r>
            <a:endParaRPr sz="2600">
              <a:solidFill>
                <a:srgbClr val="FFFFFF"/>
              </a:solidFill>
            </a:endParaRPr>
          </a:p>
        </p:txBody>
      </p:sp>
      <p:sp>
        <p:nvSpPr>
          <p:cNvPr id="223" name="Google Shape;223;p25"/>
          <p:cNvSpPr txBox="1"/>
          <p:nvPr/>
        </p:nvSpPr>
        <p:spPr>
          <a:xfrm>
            <a:off x="1084425" y="351650"/>
            <a:ext cx="6845400" cy="7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Diversity in Core Collections </a:t>
            </a:r>
            <a:endParaRPr sz="36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6"/>
          <p:cNvSpPr txBox="1">
            <a:spLocks noGrp="1"/>
          </p:cNvSpPr>
          <p:nvPr>
            <p:ph type="body" idx="4294967295"/>
          </p:nvPr>
        </p:nvSpPr>
        <p:spPr>
          <a:xfrm>
            <a:off x="284275" y="1685150"/>
            <a:ext cx="8406000" cy="26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GB" sz="2400">
                <a:solidFill>
                  <a:srgbClr val="FFFFFF"/>
                </a:solidFill>
              </a:rPr>
              <a:t>Wanted a DPL specific D &amp; I in collections class</a:t>
            </a:r>
            <a:endParaRPr sz="2400">
              <a:solidFill>
                <a:srgbClr val="FFFFF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GB" sz="2400">
                <a:solidFill>
                  <a:srgbClr val="FFFFFF"/>
                </a:solidFill>
              </a:rPr>
              <a:t>Used LJ class info and supplemented with:</a:t>
            </a:r>
            <a:endParaRPr sz="2400">
              <a:solidFill>
                <a:srgbClr val="FFFFFF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r>
              <a:rPr lang="en-GB" sz="2400">
                <a:solidFill>
                  <a:srgbClr val="FFFFFF"/>
                </a:solidFill>
              </a:rPr>
              <a:t>Diversity audit done on Beginning Readers Collection</a:t>
            </a:r>
            <a:endParaRPr sz="2400">
              <a:solidFill>
                <a:srgbClr val="FFFFFF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r>
              <a:rPr lang="en-GB" sz="2400">
                <a:solidFill>
                  <a:srgbClr val="FFFFFF"/>
                </a:solidFill>
              </a:rPr>
              <a:t>Denver specific demographics</a:t>
            </a:r>
            <a:endParaRPr sz="2400">
              <a:solidFill>
                <a:srgbClr val="FFFFF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GB" sz="2400">
                <a:solidFill>
                  <a:srgbClr val="FFFFFF"/>
                </a:solidFill>
              </a:rPr>
              <a:t>Very focused on collection &amp; advisory work, since DPL has EDI committee working on staff and customer interactions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29" name="Google Shape;229;p26"/>
          <p:cNvSpPr txBox="1">
            <a:spLocks noGrp="1"/>
          </p:cNvSpPr>
          <p:nvPr>
            <p:ph type="title"/>
          </p:nvPr>
        </p:nvSpPr>
        <p:spPr>
          <a:xfrm>
            <a:off x="155875" y="-76200"/>
            <a:ext cx="8931600" cy="11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0">
                <a:latin typeface="Lato"/>
                <a:ea typeface="Lato"/>
                <a:cs typeface="Lato"/>
                <a:sym typeface="Lato"/>
              </a:rPr>
              <a:t>Developing a Diversity Training for Staff: “Diversity &amp; Inclusion in DPL Collections”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676</Words>
  <Application>Microsoft Office PowerPoint</Application>
  <PresentationFormat>On-screen Show (16:9)</PresentationFormat>
  <Paragraphs>89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Lato</vt:lpstr>
      <vt:lpstr>Raleway</vt:lpstr>
      <vt:lpstr>Arial</vt:lpstr>
      <vt:lpstr>Streamline</vt:lpstr>
      <vt:lpstr>On the Journey: Assessing, Training, and Promoting Diversity in DPL’s Collections</vt:lpstr>
      <vt:lpstr>Becker: Library Journal: Diversity and Cultural Competency training Extensive reading Presenting these topics (for staff, DU MLS classes) makes me learn more  Erin: Library Journal: Evaluating, Auditing, and Diversifying Your Collection  Core Collection DPL classes:  Diversity and Inclusion in DPL Collections Cultural Connections: Working with Diverse Customers From A to T: Welcoming Transgender Customers Communicating Across Cultures: Speaking and Listening Across Borders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Developing a Diversity Training for Staff: “Diversity &amp; Inclusion in DPL Collections” </vt:lpstr>
      <vt:lpstr>PowerPoint Presentation</vt:lpstr>
      <vt:lpstr>PowerPoint Presentation</vt:lpstr>
      <vt:lpstr>Thank you. bstrout@denverlibrary.org esladen@denverlibrary.org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Journey: Assessing, Training, and Promoting Diversity in DPL’s Collections</dc:title>
  <dc:creator>Rose Nelson</dc:creator>
  <cp:lastModifiedBy>Rose Nelson</cp:lastModifiedBy>
  <cp:revision>1</cp:revision>
  <dcterms:modified xsi:type="dcterms:W3CDTF">2019-07-10T20:54:38Z</dcterms:modified>
</cp:coreProperties>
</file>