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62" r:id="rId5"/>
    <p:sldId id="259" r:id="rId6"/>
    <p:sldId id="266" r:id="rId7"/>
    <p:sldId id="258" r:id="rId8"/>
    <p:sldId id="267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8EF99-F34A-4406-A036-8219439114C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B38155-49BB-4C68-BF98-2675DD93F9A7}">
      <dgm:prSet phldrT="[Text]"/>
      <dgm:spPr/>
      <dgm:t>
        <a:bodyPr/>
        <a:lstStyle/>
        <a:p>
          <a:r>
            <a:rPr lang="en-US" dirty="0"/>
            <a:t>Patron locates video in Prospector	</a:t>
          </a:r>
        </a:p>
      </dgm:t>
    </dgm:pt>
    <dgm:pt modelId="{77FDF46B-0474-4B64-A3D6-6076CF5A6E0A}" type="parTrans" cxnId="{BCEEB0E8-3108-40A9-9437-F565D84E922B}">
      <dgm:prSet/>
      <dgm:spPr/>
      <dgm:t>
        <a:bodyPr/>
        <a:lstStyle/>
        <a:p>
          <a:endParaRPr lang="en-US"/>
        </a:p>
      </dgm:t>
    </dgm:pt>
    <dgm:pt modelId="{51478F5D-F9C0-411A-9037-0CF90EEFAB4F}" type="sibTrans" cxnId="{BCEEB0E8-3108-40A9-9437-F565D84E922B}">
      <dgm:prSet/>
      <dgm:spPr/>
      <dgm:t>
        <a:bodyPr/>
        <a:lstStyle/>
        <a:p>
          <a:endParaRPr lang="en-US"/>
        </a:p>
      </dgm:t>
    </dgm:pt>
    <dgm:pt modelId="{6EBE4012-7D97-4E38-A824-4D5033C4FA17}">
      <dgm:prSet phldrT="[Text]"/>
      <dgm:spPr/>
      <dgm:t>
        <a:bodyPr/>
        <a:lstStyle/>
        <a:p>
          <a:r>
            <a:rPr lang="en-US" dirty="0"/>
            <a:t>Places a request on the item</a:t>
          </a:r>
        </a:p>
      </dgm:t>
    </dgm:pt>
    <dgm:pt modelId="{D8FF6E97-9659-40B0-A846-AD0A0BC02C09}" type="parTrans" cxnId="{BA9EA853-E31B-414B-8BB8-DC917225B27D}">
      <dgm:prSet/>
      <dgm:spPr/>
      <dgm:t>
        <a:bodyPr/>
        <a:lstStyle/>
        <a:p>
          <a:endParaRPr lang="en-US"/>
        </a:p>
      </dgm:t>
    </dgm:pt>
    <dgm:pt modelId="{CBAE61BB-828A-4D87-872D-B99FAC500012}" type="sibTrans" cxnId="{BA9EA853-E31B-414B-8BB8-DC917225B27D}">
      <dgm:prSet/>
      <dgm:spPr/>
      <dgm:t>
        <a:bodyPr/>
        <a:lstStyle/>
        <a:p>
          <a:endParaRPr lang="en-US"/>
        </a:p>
      </dgm:t>
    </dgm:pt>
    <dgm:pt modelId="{32A1A1BF-E9B3-461D-9E00-91F7F734363F}">
      <dgm:prSet phldrT="[Text]"/>
      <dgm:spPr/>
      <dgm:t>
        <a:bodyPr/>
        <a:lstStyle/>
        <a:p>
          <a:r>
            <a:rPr lang="en-US" dirty="0"/>
            <a:t>Lending</a:t>
          </a:r>
          <a:r>
            <a:rPr lang="en-US" baseline="0" dirty="0"/>
            <a:t> library receives request via Prospector paging slip</a:t>
          </a:r>
          <a:endParaRPr lang="en-US" dirty="0"/>
        </a:p>
      </dgm:t>
    </dgm:pt>
    <dgm:pt modelId="{3A3C1F11-FE63-466F-AAC6-F889E1ADE758}" type="parTrans" cxnId="{AF6024AB-160E-4034-87AB-D67FA09C0312}">
      <dgm:prSet/>
      <dgm:spPr/>
      <dgm:t>
        <a:bodyPr/>
        <a:lstStyle/>
        <a:p>
          <a:endParaRPr lang="en-US"/>
        </a:p>
      </dgm:t>
    </dgm:pt>
    <dgm:pt modelId="{1A752571-5D1C-47F3-8324-0C8DE6CD23F6}" type="sibTrans" cxnId="{AF6024AB-160E-4034-87AB-D67FA09C0312}">
      <dgm:prSet/>
      <dgm:spPr/>
      <dgm:t>
        <a:bodyPr/>
        <a:lstStyle/>
        <a:p>
          <a:endParaRPr lang="en-US"/>
        </a:p>
      </dgm:t>
    </dgm:pt>
    <dgm:pt modelId="{40559436-771D-49DE-835F-D071C61A886E}">
      <dgm:prSet phldrT="[Text]"/>
      <dgm:spPr/>
      <dgm:t>
        <a:bodyPr/>
        <a:lstStyle/>
        <a:p>
          <a:r>
            <a:rPr lang="en-US" dirty="0"/>
            <a:t>Borrowing library sends to patron  an email with embedded  link to video</a:t>
          </a:r>
        </a:p>
      </dgm:t>
    </dgm:pt>
    <dgm:pt modelId="{18D54201-5DDD-453D-AF13-B27751C610EF}" type="parTrans" cxnId="{8DF33469-9DC8-4F06-8F5F-C509F5A0AE7E}">
      <dgm:prSet/>
      <dgm:spPr/>
      <dgm:t>
        <a:bodyPr/>
        <a:lstStyle/>
        <a:p>
          <a:endParaRPr lang="en-US"/>
        </a:p>
      </dgm:t>
    </dgm:pt>
    <dgm:pt modelId="{B1212520-3917-45A2-9208-FA8BC9E05B40}" type="sibTrans" cxnId="{8DF33469-9DC8-4F06-8F5F-C509F5A0AE7E}">
      <dgm:prSet/>
      <dgm:spPr/>
      <dgm:t>
        <a:bodyPr/>
        <a:lstStyle/>
        <a:p>
          <a:endParaRPr lang="en-US"/>
        </a:p>
      </dgm:t>
    </dgm:pt>
    <dgm:pt modelId="{2212879E-724D-4B76-861B-D802FA4C0364}">
      <dgm:prSet phldrT="[Text]"/>
      <dgm:spPr/>
      <dgm:t>
        <a:bodyPr/>
        <a:lstStyle/>
        <a:p>
          <a:r>
            <a:rPr lang="en-US" dirty="0"/>
            <a:t>Patron has 21 days to review video.  After 21 days it automatically expires. </a:t>
          </a:r>
        </a:p>
      </dgm:t>
    </dgm:pt>
    <dgm:pt modelId="{150F2099-4951-422A-9033-18F12AA02C8E}" type="parTrans" cxnId="{1C88BB09-17D1-446B-A829-803702B5D173}">
      <dgm:prSet/>
      <dgm:spPr/>
      <dgm:t>
        <a:bodyPr/>
        <a:lstStyle/>
        <a:p>
          <a:endParaRPr lang="en-US"/>
        </a:p>
      </dgm:t>
    </dgm:pt>
    <dgm:pt modelId="{5BF5EDAF-BDD1-4873-840C-5408DB8178B2}" type="sibTrans" cxnId="{1C88BB09-17D1-446B-A829-803702B5D173}">
      <dgm:prSet/>
      <dgm:spPr/>
      <dgm:t>
        <a:bodyPr/>
        <a:lstStyle/>
        <a:p>
          <a:endParaRPr lang="en-US"/>
        </a:p>
      </dgm:t>
    </dgm:pt>
    <dgm:pt modelId="{258B0D94-73F7-4597-BD2D-E2BFD5534C9E}">
      <dgm:prSet phldrT="[Text]"/>
      <dgm:spPr/>
      <dgm:t>
        <a:bodyPr/>
        <a:lstStyle/>
        <a:p>
          <a:r>
            <a:rPr lang="en-US" dirty="0"/>
            <a:t>Lending library generates URL request, emails URL to borrowing library</a:t>
          </a:r>
        </a:p>
      </dgm:t>
    </dgm:pt>
    <dgm:pt modelId="{6F442029-C2E4-42F5-9427-83EA6140150E}" type="parTrans" cxnId="{02FA86ED-511F-40E5-B4E3-C00CC6050718}">
      <dgm:prSet/>
      <dgm:spPr/>
      <dgm:t>
        <a:bodyPr/>
        <a:lstStyle/>
        <a:p>
          <a:endParaRPr lang="en-US"/>
        </a:p>
      </dgm:t>
    </dgm:pt>
    <dgm:pt modelId="{F8CE6AB4-FB38-46DD-A428-78B09205315E}" type="sibTrans" cxnId="{02FA86ED-511F-40E5-B4E3-C00CC6050718}">
      <dgm:prSet/>
      <dgm:spPr/>
      <dgm:t>
        <a:bodyPr/>
        <a:lstStyle/>
        <a:p>
          <a:endParaRPr lang="en-US"/>
        </a:p>
      </dgm:t>
    </dgm:pt>
    <dgm:pt modelId="{932349B5-701E-4D81-9FD7-AA7EF5FC2544}" type="pres">
      <dgm:prSet presAssocID="{67E8EF99-F34A-4406-A036-8219439114C3}" presName="Name0" presStyleCnt="0">
        <dgm:presLayoutVars>
          <dgm:dir/>
          <dgm:resizeHandles val="exact"/>
        </dgm:presLayoutVars>
      </dgm:prSet>
      <dgm:spPr/>
    </dgm:pt>
    <dgm:pt modelId="{28AF55F9-F363-4A33-9974-BEC8BA8E0642}" type="pres">
      <dgm:prSet presAssocID="{67E8EF99-F34A-4406-A036-8219439114C3}" presName="cycle" presStyleCnt="0"/>
      <dgm:spPr/>
    </dgm:pt>
    <dgm:pt modelId="{2B233A37-8EE4-461D-90F2-E1566F3704A4}" type="pres">
      <dgm:prSet presAssocID="{F9B38155-49BB-4C68-BF98-2675DD93F9A7}" presName="nodeFirstNode" presStyleLbl="node1" presStyleIdx="0" presStyleCnt="6">
        <dgm:presLayoutVars>
          <dgm:bulletEnabled val="1"/>
        </dgm:presLayoutVars>
      </dgm:prSet>
      <dgm:spPr/>
    </dgm:pt>
    <dgm:pt modelId="{6B18D61E-95E5-46D3-A4B0-CBBDB12DC928}" type="pres">
      <dgm:prSet presAssocID="{51478F5D-F9C0-411A-9037-0CF90EEFAB4F}" presName="sibTransFirstNode" presStyleLbl="bgShp" presStyleIdx="0" presStyleCnt="1"/>
      <dgm:spPr/>
    </dgm:pt>
    <dgm:pt modelId="{040BDC7A-263D-4A76-BB40-F3ED93B0518B}" type="pres">
      <dgm:prSet presAssocID="{6EBE4012-7D97-4E38-A824-4D5033C4FA17}" presName="nodeFollowingNodes" presStyleLbl="node1" presStyleIdx="1" presStyleCnt="6" custRadScaleRad="121553" custRadScaleInc="19449">
        <dgm:presLayoutVars>
          <dgm:bulletEnabled val="1"/>
        </dgm:presLayoutVars>
      </dgm:prSet>
      <dgm:spPr/>
    </dgm:pt>
    <dgm:pt modelId="{D391328F-8A8C-4D3A-844D-C0625AF6E2DC}" type="pres">
      <dgm:prSet presAssocID="{32A1A1BF-E9B3-461D-9E00-91F7F734363F}" presName="nodeFollowingNodes" presStyleLbl="node1" presStyleIdx="2" presStyleCnt="6" custRadScaleRad="124245" custRadScaleInc="-13073">
        <dgm:presLayoutVars>
          <dgm:bulletEnabled val="1"/>
        </dgm:presLayoutVars>
      </dgm:prSet>
      <dgm:spPr/>
    </dgm:pt>
    <dgm:pt modelId="{8A0A1FBB-759F-4FD5-92F3-7CC9B69573E5}" type="pres">
      <dgm:prSet presAssocID="{40559436-771D-49DE-835F-D071C61A886E}" presName="nodeFollowingNodes" presStyleLbl="node1" presStyleIdx="3" presStyleCnt="6" custRadScaleRad="115983" custRadScaleInc="127854">
        <dgm:presLayoutVars>
          <dgm:bulletEnabled val="1"/>
        </dgm:presLayoutVars>
      </dgm:prSet>
      <dgm:spPr/>
    </dgm:pt>
    <dgm:pt modelId="{F604155D-D54A-4316-A6CF-B6AD201C9B3F}" type="pres">
      <dgm:prSet presAssocID="{2212879E-724D-4B76-861B-D802FA4C0364}" presName="nodeFollowingNodes" presStyleLbl="node1" presStyleIdx="4" presStyleCnt="6" custRadScaleRad="123167" custRadScaleInc="103271">
        <dgm:presLayoutVars>
          <dgm:bulletEnabled val="1"/>
        </dgm:presLayoutVars>
      </dgm:prSet>
      <dgm:spPr/>
    </dgm:pt>
    <dgm:pt modelId="{333C4450-6081-4CAD-9856-D5F36D9885BB}" type="pres">
      <dgm:prSet presAssocID="{258B0D94-73F7-4597-BD2D-E2BFD5534C9E}" presName="nodeFollowingNodes" presStyleLbl="node1" presStyleIdx="5" presStyleCnt="6" custRadScaleRad="100071" custRadScaleInc="-235121">
        <dgm:presLayoutVars>
          <dgm:bulletEnabled val="1"/>
        </dgm:presLayoutVars>
      </dgm:prSet>
      <dgm:spPr/>
    </dgm:pt>
  </dgm:ptLst>
  <dgm:cxnLst>
    <dgm:cxn modelId="{1C88BB09-17D1-446B-A829-803702B5D173}" srcId="{67E8EF99-F34A-4406-A036-8219439114C3}" destId="{2212879E-724D-4B76-861B-D802FA4C0364}" srcOrd="4" destOrd="0" parTransId="{150F2099-4951-422A-9033-18F12AA02C8E}" sibTransId="{5BF5EDAF-BDD1-4873-840C-5408DB8178B2}"/>
    <dgm:cxn modelId="{03F0B318-80AA-4679-A50B-8FED8991A761}" type="presOf" srcId="{2212879E-724D-4B76-861B-D802FA4C0364}" destId="{F604155D-D54A-4316-A6CF-B6AD201C9B3F}" srcOrd="0" destOrd="0" presId="urn:microsoft.com/office/officeart/2005/8/layout/cycle3"/>
    <dgm:cxn modelId="{15F42C36-05DF-453D-84BF-4419D5CF4616}" type="presOf" srcId="{67E8EF99-F34A-4406-A036-8219439114C3}" destId="{932349B5-701E-4D81-9FD7-AA7EF5FC2544}" srcOrd="0" destOrd="0" presId="urn:microsoft.com/office/officeart/2005/8/layout/cycle3"/>
    <dgm:cxn modelId="{C6198D5C-4A52-4BCF-890F-8B7EFFD1962B}" type="presOf" srcId="{6EBE4012-7D97-4E38-A824-4D5033C4FA17}" destId="{040BDC7A-263D-4A76-BB40-F3ED93B0518B}" srcOrd="0" destOrd="0" presId="urn:microsoft.com/office/officeart/2005/8/layout/cycle3"/>
    <dgm:cxn modelId="{E25E9961-7EBB-4EA0-A0CA-06E618DFC6A5}" type="presOf" srcId="{258B0D94-73F7-4597-BD2D-E2BFD5534C9E}" destId="{333C4450-6081-4CAD-9856-D5F36D9885BB}" srcOrd="0" destOrd="0" presId="urn:microsoft.com/office/officeart/2005/8/layout/cycle3"/>
    <dgm:cxn modelId="{8DF33469-9DC8-4F06-8F5F-C509F5A0AE7E}" srcId="{67E8EF99-F34A-4406-A036-8219439114C3}" destId="{40559436-771D-49DE-835F-D071C61A886E}" srcOrd="3" destOrd="0" parTransId="{18D54201-5DDD-453D-AF13-B27751C610EF}" sibTransId="{B1212520-3917-45A2-9208-FA8BC9E05B40}"/>
    <dgm:cxn modelId="{F339326A-3801-4342-B646-DF43CF3BB7D3}" type="presOf" srcId="{51478F5D-F9C0-411A-9037-0CF90EEFAB4F}" destId="{6B18D61E-95E5-46D3-A4B0-CBBDB12DC928}" srcOrd="0" destOrd="0" presId="urn:microsoft.com/office/officeart/2005/8/layout/cycle3"/>
    <dgm:cxn modelId="{BA9EA853-E31B-414B-8BB8-DC917225B27D}" srcId="{67E8EF99-F34A-4406-A036-8219439114C3}" destId="{6EBE4012-7D97-4E38-A824-4D5033C4FA17}" srcOrd="1" destOrd="0" parTransId="{D8FF6E97-9659-40B0-A846-AD0A0BC02C09}" sibTransId="{CBAE61BB-828A-4D87-872D-B99FAC500012}"/>
    <dgm:cxn modelId="{6D4A2F76-2BD3-4258-A164-929A76348277}" type="presOf" srcId="{32A1A1BF-E9B3-461D-9E00-91F7F734363F}" destId="{D391328F-8A8C-4D3A-844D-C0625AF6E2DC}" srcOrd="0" destOrd="0" presId="urn:microsoft.com/office/officeart/2005/8/layout/cycle3"/>
    <dgm:cxn modelId="{AF6024AB-160E-4034-87AB-D67FA09C0312}" srcId="{67E8EF99-F34A-4406-A036-8219439114C3}" destId="{32A1A1BF-E9B3-461D-9E00-91F7F734363F}" srcOrd="2" destOrd="0" parTransId="{3A3C1F11-FE63-466F-AAC6-F889E1ADE758}" sibTransId="{1A752571-5D1C-47F3-8324-0C8DE6CD23F6}"/>
    <dgm:cxn modelId="{FA39F5D9-4933-495A-9B3B-25F6042CDB8A}" type="presOf" srcId="{40559436-771D-49DE-835F-D071C61A886E}" destId="{8A0A1FBB-759F-4FD5-92F3-7CC9B69573E5}" srcOrd="0" destOrd="0" presId="urn:microsoft.com/office/officeart/2005/8/layout/cycle3"/>
    <dgm:cxn modelId="{BCEEB0E8-3108-40A9-9437-F565D84E922B}" srcId="{67E8EF99-F34A-4406-A036-8219439114C3}" destId="{F9B38155-49BB-4C68-BF98-2675DD93F9A7}" srcOrd="0" destOrd="0" parTransId="{77FDF46B-0474-4B64-A3D6-6076CF5A6E0A}" sibTransId="{51478F5D-F9C0-411A-9037-0CF90EEFAB4F}"/>
    <dgm:cxn modelId="{9E3E1EED-8F69-4BB5-9127-5AF79C6F5D38}" type="presOf" srcId="{F9B38155-49BB-4C68-BF98-2675DD93F9A7}" destId="{2B233A37-8EE4-461D-90F2-E1566F3704A4}" srcOrd="0" destOrd="0" presId="urn:microsoft.com/office/officeart/2005/8/layout/cycle3"/>
    <dgm:cxn modelId="{02FA86ED-511F-40E5-B4E3-C00CC6050718}" srcId="{67E8EF99-F34A-4406-A036-8219439114C3}" destId="{258B0D94-73F7-4597-BD2D-E2BFD5534C9E}" srcOrd="5" destOrd="0" parTransId="{6F442029-C2E4-42F5-9427-83EA6140150E}" sibTransId="{F8CE6AB4-FB38-46DD-A428-78B09205315E}"/>
    <dgm:cxn modelId="{43F85066-39C1-44A7-9E2F-34285CF5D306}" type="presParOf" srcId="{932349B5-701E-4D81-9FD7-AA7EF5FC2544}" destId="{28AF55F9-F363-4A33-9974-BEC8BA8E0642}" srcOrd="0" destOrd="0" presId="urn:microsoft.com/office/officeart/2005/8/layout/cycle3"/>
    <dgm:cxn modelId="{A822A6B6-D393-4826-9ADB-8FCD506565CA}" type="presParOf" srcId="{28AF55F9-F363-4A33-9974-BEC8BA8E0642}" destId="{2B233A37-8EE4-461D-90F2-E1566F3704A4}" srcOrd="0" destOrd="0" presId="urn:microsoft.com/office/officeart/2005/8/layout/cycle3"/>
    <dgm:cxn modelId="{22C0CD5F-100B-4AD8-BF1A-3C8D8C683197}" type="presParOf" srcId="{28AF55F9-F363-4A33-9974-BEC8BA8E0642}" destId="{6B18D61E-95E5-46D3-A4B0-CBBDB12DC928}" srcOrd="1" destOrd="0" presId="urn:microsoft.com/office/officeart/2005/8/layout/cycle3"/>
    <dgm:cxn modelId="{EB4423F3-F2E4-423D-AAF0-8E97308D602F}" type="presParOf" srcId="{28AF55F9-F363-4A33-9974-BEC8BA8E0642}" destId="{040BDC7A-263D-4A76-BB40-F3ED93B0518B}" srcOrd="2" destOrd="0" presId="urn:microsoft.com/office/officeart/2005/8/layout/cycle3"/>
    <dgm:cxn modelId="{9A1B0AB2-51A8-4723-9A74-C2540FF15E2E}" type="presParOf" srcId="{28AF55F9-F363-4A33-9974-BEC8BA8E0642}" destId="{D391328F-8A8C-4D3A-844D-C0625AF6E2DC}" srcOrd="3" destOrd="0" presId="urn:microsoft.com/office/officeart/2005/8/layout/cycle3"/>
    <dgm:cxn modelId="{D83E4B79-7225-4435-8BE7-4574D6A6E184}" type="presParOf" srcId="{28AF55F9-F363-4A33-9974-BEC8BA8E0642}" destId="{8A0A1FBB-759F-4FD5-92F3-7CC9B69573E5}" srcOrd="4" destOrd="0" presId="urn:microsoft.com/office/officeart/2005/8/layout/cycle3"/>
    <dgm:cxn modelId="{36E0860A-24FC-4301-84C9-C8BA76CD8C4D}" type="presParOf" srcId="{28AF55F9-F363-4A33-9974-BEC8BA8E0642}" destId="{F604155D-D54A-4316-A6CF-B6AD201C9B3F}" srcOrd="5" destOrd="0" presId="urn:microsoft.com/office/officeart/2005/8/layout/cycle3"/>
    <dgm:cxn modelId="{5D7E5624-58C0-4D5F-B187-35D233AAA72E}" type="presParOf" srcId="{28AF55F9-F363-4A33-9974-BEC8BA8E0642}" destId="{333C4450-6081-4CAD-9856-D5F36D9885BB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8D61E-95E5-46D3-A4B0-CBBDB12DC928}">
      <dsp:nvSpPr>
        <dsp:cNvPr id="0" name=""/>
        <dsp:cNvSpPr/>
      </dsp:nvSpPr>
      <dsp:spPr>
        <a:xfrm>
          <a:off x="3092889" y="-3028"/>
          <a:ext cx="4329820" cy="4329820"/>
        </a:xfrm>
        <a:prstGeom prst="circularArrow">
          <a:avLst>
            <a:gd name="adj1" fmla="val 5274"/>
            <a:gd name="adj2" fmla="val 312630"/>
            <a:gd name="adj3" fmla="val 14203897"/>
            <a:gd name="adj4" fmla="val 17141214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33A37-8EE4-461D-90F2-E1566F3704A4}">
      <dsp:nvSpPr>
        <dsp:cNvPr id="0" name=""/>
        <dsp:cNvSpPr/>
      </dsp:nvSpPr>
      <dsp:spPr>
        <a:xfrm>
          <a:off x="4423432" y="1965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Patron locates video in Prospector	</a:t>
          </a:r>
        </a:p>
      </dsp:txBody>
      <dsp:txXfrm>
        <a:off x="4464162" y="42695"/>
        <a:ext cx="1587275" cy="752907"/>
      </dsp:txXfrm>
    </dsp:sp>
    <dsp:sp modelId="{040BDC7A-263D-4A76-BB40-F3ED93B0518B}">
      <dsp:nvSpPr>
        <dsp:cNvPr id="0" name=""/>
        <dsp:cNvSpPr/>
      </dsp:nvSpPr>
      <dsp:spPr>
        <a:xfrm>
          <a:off x="6429802" y="1028319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Places a request on the item</a:t>
          </a:r>
        </a:p>
      </dsp:txBody>
      <dsp:txXfrm>
        <a:off x="6470532" y="1069049"/>
        <a:ext cx="1587275" cy="752907"/>
      </dsp:txXfrm>
    </dsp:sp>
    <dsp:sp modelId="{D391328F-8A8C-4D3A-844D-C0625AF6E2DC}">
      <dsp:nvSpPr>
        <dsp:cNvPr id="0" name=""/>
        <dsp:cNvSpPr/>
      </dsp:nvSpPr>
      <dsp:spPr>
        <a:xfrm>
          <a:off x="6428188" y="2620905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Lending</a:t>
          </a:r>
          <a:r>
            <a:rPr lang="en-US" sz="1100" kern="1200" baseline="0" dirty="0"/>
            <a:t> library receives request via Prospector paging slip</a:t>
          </a:r>
          <a:endParaRPr lang="en-US" sz="1100" kern="1200" dirty="0"/>
        </a:p>
      </dsp:txBody>
      <dsp:txXfrm>
        <a:off x="6468918" y="2661635"/>
        <a:ext cx="1587275" cy="752907"/>
      </dsp:txXfrm>
    </dsp:sp>
    <dsp:sp modelId="{8A0A1FBB-759F-4FD5-92F3-7CC9B69573E5}">
      <dsp:nvSpPr>
        <dsp:cNvPr id="0" name=""/>
        <dsp:cNvSpPr/>
      </dsp:nvSpPr>
      <dsp:spPr>
        <a:xfrm>
          <a:off x="2565881" y="2595114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Borrowing library sends to patron  an email with embedded  link to video</a:t>
          </a:r>
        </a:p>
      </dsp:txBody>
      <dsp:txXfrm>
        <a:off x="2606611" y="2635844"/>
        <a:ext cx="1587275" cy="752907"/>
      </dsp:txXfrm>
    </dsp:sp>
    <dsp:sp modelId="{F604155D-D54A-4316-A6CF-B6AD201C9B3F}">
      <dsp:nvSpPr>
        <dsp:cNvPr id="0" name=""/>
        <dsp:cNvSpPr/>
      </dsp:nvSpPr>
      <dsp:spPr>
        <a:xfrm>
          <a:off x="2433602" y="909307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Patron has 21 days to review video.  After 21 days it automatically expires. </a:t>
          </a:r>
        </a:p>
      </dsp:txBody>
      <dsp:txXfrm>
        <a:off x="2474332" y="950037"/>
        <a:ext cx="1587275" cy="752907"/>
      </dsp:txXfrm>
    </dsp:sp>
    <dsp:sp modelId="{333C4450-6081-4CAD-9856-D5F36D9885BB}">
      <dsp:nvSpPr>
        <dsp:cNvPr id="0" name=""/>
        <dsp:cNvSpPr/>
      </dsp:nvSpPr>
      <dsp:spPr>
        <a:xfrm>
          <a:off x="4451636" y="3516025"/>
          <a:ext cx="1668735" cy="834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Lending library generates URL request, emails URL to borrowing library</a:t>
          </a:r>
        </a:p>
      </dsp:txBody>
      <dsp:txXfrm>
        <a:off x="4492366" y="3556755"/>
        <a:ext cx="1587275" cy="752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9B78-19BD-49EC-8FA6-095DCD5C8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B5DC7-CADA-4424-94AA-8DD879AB2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4B2C7-5008-4275-AAAF-AA5F1944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FB8B3-805E-4BCE-831C-1E114575E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2F664-1641-45FF-B930-20CEBEAB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9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DF926-73FA-442F-B333-DEF9C6C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3A16D-E38A-4409-93B1-A2BA62DB2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DBFAC-F70A-4789-BC98-F2C2BF72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18C43-55E3-4A66-B608-5EAC30B2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C9452-3935-4B2A-BC19-2DA7296D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B398AE-30FB-41A6-9B98-E8F7EF10C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E5F39-1D15-4704-8931-F56EE30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2D6EB-DB5F-47A0-BDCB-E8720D4E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0540A-AFA7-46C1-A5AF-E9EF2FDE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31E0B-72CF-4978-97C8-B366874D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4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2284-D7AA-4FE9-89B8-08A72FF6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BB15-5AE6-4E97-8032-7871876C2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7EE1-6C9A-4037-8FA4-25568DED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DD04D-5AAC-49FD-801E-2CB2F8A9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6878E-957A-42ED-A617-C754B0B58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4A46-D703-4AF5-A314-DBA5F0B8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A3F64-86A3-46AD-801C-85176C90A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87B81-446D-461B-90F1-70B56650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96F8-2521-4E23-AAD9-9B9D1DA3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B2F2-F530-4296-847E-A9C11147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3DD2-288E-416F-8370-B2D5D8D7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379D3-3E34-45A6-A491-943850438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84B88-E2CC-4BFB-B848-A5DC09E57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07014-90BB-475E-98EA-05C663D4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C1896-C936-4E94-B3DB-A638F22C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DC2FB-8A11-41BE-BEB8-E1371BE5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370B-389E-41DE-A766-22A2BDCA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7935B-D3A3-4941-A42C-AB6FD8879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0D5AA-158C-4EE9-8737-F8E949867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78F0DC-348D-474B-B432-0BD12D771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3DD9E-B48D-43A6-8C53-59B03344D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FBF30-C66B-4964-852C-F43BECC8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3C0AB-0B1E-49BA-844D-29AA1299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2F568-2EDD-4A10-90EE-C4A0743D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5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FBA5-D099-4FA9-B38E-76A6234D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ED89B-E0ED-43BB-9215-622B382D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1903F-84BE-43E3-8EED-00824C64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B5666-9166-4998-98EB-BF970B76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E7687-AA60-4CDD-ACE3-EE818E5C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759ED-FA7E-49A2-98B4-DEF4E259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31FBF-90CE-4E50-A041-B5CA0768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2A3B-204D-445B-89EA-AFC9218A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AEF62-70EA-41D0-BF30-799A6241B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22497-AFC9-4BEB-AAEF-AE65C202C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7F9C-F300-4B9D-8653-929B5F3C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9CEC1-B380-47D8-8D65-CD88EF76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177B6-EA5B-4996-849C-DFA88759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9F041-42A4-4898-A171-FEF7DF32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6D203-D376-40D5-A411-A1F8DA180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7C961-C5EB-4D30-A541-A047432B5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BE60D-C909-4261-B966-1D988D49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1DC07-49CA-4810-8951-6CC07214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FF1FA-CBB8-4DEA-B12E-DFF908E6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7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D34EE-561D-47FF-91A8-832CD3D4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4A64F-A10B-4354-818B-58C893086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77B1-EC56-4405-ABD6-1B84B73F7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4568-51D7-4CD6-964E-C89400C71D2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D7FC4-CD83-4C80-8ED7-8C9009D3A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38C4C-E7FB-438A-B081-71E85EB62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7C52B-2604-48B9-9ECC-44292D3E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SILLVR@gmail.com" TargetMode="External"/><Relationship Id="rId2" Type="http://schemas.openxmlformats.org/officeDocument/2006/relationships/hyperlink" Target="https://digitalcommons.du.edu/collaborativelibrarianship/vol11/iss4/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hilip.Gaddis@ucdenve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6BAF-6AAD-4C02-8AED-7B8319D2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5292725"/>
            <a:ext cx="10515600" cy="1325563"/>
          </a:xfrm>
        </p:spPr>
        <p:txBody>
          <a:bodyPr>
            <a:normAutofit/>
          </a:bodyPr>
          <a:lstStyle/>
          <a:p>
            <a:r>
              <a:rPr lang="en-US" sz="1600" dirty="0"/>
              <a:t>Presented by Philip Gaddis  </a:t>
            </a:r>
            <a:br>
              <a:rPr lang="en-US" sz="1600" dirty="0"/>
            </a:br>
            <a:r>
              <a:rPr lang="en-US" sz="1600" dirty="0"/>
              <a:t>ILL &amp; Acquisitions Manager, Auraria Library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7F519FD-EDF8-4F32-9FD4-21B9676AD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331" y="3778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94757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01A0-23BD-443D-A96A-A2B112E2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is SILLVR?</a:t>
            </a:r>
            <a:br>
              <a:rPr lang="en-US" dirty="0"/>
            </a:br>
            <a:r>
              <a:rPr lang="en-US" b="1" dirty="0"/>
              <a:t>S</a:t>
            </a:r>
            <a:r>
              <a:rPr lang="en-US" dirty="0"/>
              <a:t>treaming </a:t>
            </a:r>
            <a:r>
              <a:rPr lang="en-US" b="1" dirty="0"/>
              <a:t>I</a:t>
            </a:r>
            <a:r>
              <a:rPr lang="en-US" dirty="0"/>
              <a:t>nter</a:t>
            </a:r>
            <a:r>
              <a:rPr lang="en-US" b="1" dirty="0"/>
              <a:t>l</a:t>
            </a:r>
            <a:r>
              <a:rPr lang="en-US" dirty="0"/>
              <a:t>ibrary </a:t>
            </a:r>
            <a:r>
              <a:rPr lang="en-US" b="1" dirty="0"/>
              <a:t>L</a:t>
            </a:r>
            <a:r>
              <a:rPr lang="en-US" dirty="0"/>
              <a:t>oan </a:t>
            </a:r>
            <a:r>
              <a:rPr lang="en-US" b="1" dirty="0"/>
              <a:t>V</a:t>
            </a:r>
            <a:r>
              <a:rPr lang="en-US" dirty="0"/>
              <a:t>ideo </a:t>
            </a:r>
            <a:r>
              <a:rPr lang="en-US" b="1" dirty="0"/>
              <a:t>R</a:t>
            </a:r>
            <a:r>
              <a:rPr lang="en-US" dirty="0"/>
              <a:t>esources</a:t>
            </a:r>
            <a:br>
              <a:rPr lang="en-US" dirty="0"/>
            </a:b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C9C3EA0-4E81-4132-ADD3-FD23AA9E6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SILLVR allows discovery and sharing of streaming video resources among libraries</a:t>
            </a:r>
          </a:p>
          <a:p>
            <a:r>
              <a:rPr lang="en-US" dirty="0"/>
              <a:t>Built upon partnerships with Colorado Alliance/Prospector, libraries, and vendors.</a:t>
            </a:r>
          </a:p>
          <a:p>
            <a:r>
              <a:rPr lang="en-US" dirty="0"/>
              <a:t>Two key ideas behind SILLVR </a:t>
            </a:r>
          </a:p>
          <a:p>
            <a:pPr lvl="1"/>
            <a:r>
              <a:rPr lang="en-US" dirty="0"/>
              <a:t>Change in formats, from DVD to Streaming, should not mean loss of library services such as ILL</a:t>
            </a:r>
          </a:p>
          <a:p>
            <a:pPr lvl="1"/>
            <a:r>
              <a:rPr lang="en-US" dirty="0"/>
              <a:t>Libraries make use of ILL data to inform their purchasing decisions – ILL can lead to increased sales for vendors!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6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9DBA9-9320-4004-8725-151654B9B7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7561A-32D0-4141-AE8B-8E122BB9C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oogle Shape;236;p13">
            <a:extLst>
              <a:ext uri="{FF2B5EF4-FFF2-40B4-BE49-F238E27FC236}">
                <a16:creationId xmlns:a16="http://schemas.microsoft.com/office/drawing/2014/main" id="{5077656F-CA62-4DCB-9B16-FCEE4B46E7F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1561" y="526423"/>
            <a:ext cx="10708877" cy="5629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3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6BAF-6AAD-4C02-8AED-7B8319D2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2 SILLVR Partnerships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2E0A-1FAE-4390-90C2-CB3981409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807" y="1690688"/>
            <a:ext cx="7760207" cy="1286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Prospector - Union Catalog with member libraries throughout Colorado and the University of Wyoming</a:t>
            </a:r>
          </a:p>
          <a:p>
            <a:pPr marL="0" indent="0">
              <a:buNone/>
            </a:pPr>
            <a:r>
              <a:rPr lang="en-US" sz="1900" dirty="0"/>
              <a:t>Allows discovery &amp; requesting of SILLVR-eligible videos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4" name="Google Shape;208;p23">
            <a:extLst>
              <a:ext uri="{FF2B5EF4-FFF2-40B4-BE49-F238E27FC236}">
                <a16:creationId xmlns:a16="http://schemas.microsoft.com/office/drawing/2014/main" id="{45EF525D-9518-48BA-99FD-B484C5CA8BF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032" y="3346773"/>
            <a:ext cx="3113775" cy="116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Alexander Street logo - ID Team">
            <a:extLst>
              <a:ext uri="{FF2B5EF4-FFF2-40B4-BE49-F238E27FC236}">
                <a16:creationId xmlns:a16="http://schemas.microsoft.com/office/drawing/2014/main" id="{75A27966-27F5-4746-AE1E-F7C957558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" y="4937760"/>
            <a:ext cx="3261213" cy="128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e">
            <a:extLst>
              <a:ext uri="{FF2B5EF4-FFF2-40B4-BE49-F238E27FC236}">
                <a16:creationId xmlns:a16="http://schemas.microsoft.com/office/drawing/2014/main" id="{28BDC420-7BDA-413A-9B97-99BA94069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" y="1606178"/>
            <a:ext cx="2566853" cy="90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32EDA7B-D6F7-46A1-86E6-AD7E38D8A8A9}"/>
              </a:ext>
            </a:extLst>
          </p:cNvPr>
          <p:cNvSpPr txBox="1"/>
          <p:nvPr/>
        </p:nvSpPr>
        <p:spPr>
          <a:xfrm>
            <a:off x="3375878" y="3683961"/>
            <a:ext cx="737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Popular feature films </a:t>
            </a:r>
            <a:r>
              <a:rPr lang="en-US"/>
              <a:t>~ 1,000 </a:t>
            </a:r>
            <a:r>
              <a:rPr lang="en-US" dirty="0"/>
              <a:t>titles</a:t>
            </a:r>
          </a:p>
          <a:p>
            <a:r>
              <a:rPr lang="en-US" dirty="0"/>
              <a:t>Lending restricted to Academic Libraries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1C1197-2DF1-4420-A9B7-817E7B7435E4}"/>
              </a:ext>
            </a:extLst>
          </p:cNvPr>
          <p:cNvSpPr txBox="1"/>
          <p:nvPr/>
        </p:nvSpPr>
        <p:spPr>
          <a:xfrm>
            <a:off x="3291840" y="5447681"/>
            <a:ext cx="560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Approximately 5,000 educational videos</a:t>
            </a:r>
          </a:p>
          <a:p>
            <a:r>
              <a:rPr lang="en-US" dirty="0"/>
              <a:t>Lending allowed to all Prospector libraries</a:t>
            </a:r>
          </a:p>
        </p:txBody>
      </p:sp>
    </p:spTree>
    <p:extLst>
      <p:ext uri="{BB962C8B-B14F-4D97-AF65-F5344CB8AC3E}">
        <p14:creationId xmlns:p14="http://schemas.microsoft.com/office/powerpoint/2010/main" val="292878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01A0-23BD-443D-A96A-A2B112E23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Preparing for SILLVR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3256-5E4F-49A0-B008-630938578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048" y="958215"/>
            <a:ext cx="10515600" cy="734695"/>
          </a:xfrm>
        </p:spPr>
        <p:txBody>
          <a:bodyPr>
            <a:normAutofit/>
          </a:bodyPr>
          <a:lstStyle/>
          <a:p>
            <a:r>
              <a:rPr lang="en-US" sz="1400" dirty="0"/>
              <a:t>Lending libraries upload their holdings to Prospector</a:t>
            </a:r>
          </a:p>
          <a:p>
            <a:r>
              <a:rPr lang="en-US" sz="1400" dirty="0"/>
              <a:t>SILLVR required some changes to libraries’ streaming video records to make them eligible for requesting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F0BC85-74DB-4B57-9B89-83905217E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15" y="1528930"/>
            <a:ext cx="9860837" cy="532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05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18127-B332-4CAE-BF27-DE1E8295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Changes to MARC record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19738-04A8-4E01-B337-1A15942A68F0}"/>
              </a:ext>
            </a:extLst>
          </p:cNvPr>
          <p:cNvSpPr txBox="1"/>
          <p:nvPr/>
        </p:nvSpPr>
        <p:spPr>
          <a:xfrm>
            <a:off x="838200" y="3429000"/>
            <a:ext cx="6094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For Swank titles, add line to 856 field: </a:t>
            </a:r>
          </a:p>
          <a:p>
            <a:pPr marL="0" indent="0">
              <a:buNone/>
            </a:pPr>
            <a:r>
              <a:rPr lang="en-US" sz="1000" dirty="0"/>
              <a:t>  </a:t>
            </a:r>
          </a:p>
          <a:p>
            <a:pPr marL="457200" lvl="1" indent="0">
              <a:buNone/>
            </a:pPr>
            <a:r>
              <a:rPr lang="en-US" sz="1000" dirty="0"/>
              <a:t>	</a:t>
            </a:r>
          </a:p>
          <a:p>
            <a:pPr marL="457200" lvl="1" indent="0">
              <a:buNone/>
            </a:pPr>
            <a:r>
              <a:rPr lang="en-US" sz="1000" dirty="0"/>
              <a:t>	</a:t>
            </a:r>
            <a:endParaRPr lang="en-US" dirty="0"/>
          </a:p>
        </p:txBody>
      </p:sp>
      <p:pic>
        <p:nvPicPr>
          <p:cNvPr id="8" name="image14.png">
            <a:extLst>
              <a:ext uri="{FF2B5EF4-FFF2-40B4-BE49-F238E27FC236}">
                <a16:creationId xmlns:a16="http://schemas.microsoft.com/office/drawing/2014/main" id="{A4824984-C251-41DE-9F2B-31E01836F12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18160" y="4076393"/>
            <a:ext cx="10728469" cy="769441"/>
          </a:xfrm>
          <a:prstGeom prst="rect">
            <a:avLst/>
          </a:prstGeom>
          <a:ln/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B2E9863D-8106-4385-9F0D-D0777A22B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160" y="1331849"/>
            <a:ext cx="10515600" cy="1733955"/>
          </a:xfrm>
        </p:spPr>
      </p:pic>
    </p:spTree>
    <p:extLst>
      <p:ext uri="{BB962C8B-B14F-4D97-AF65-F5344CB8AC3E}">
        <p14:creationId xmlns:p14="http://schemas.microsoft.com/office/powerpoint/2010/main" val="393788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01A0-23BD-443D-A96A-A2B112E2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SILLVR Workflow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7AC51B-BF08-4CD5-9176-DBD9BA8188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9356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1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D78F-4D44-48E9-A1CF-339D1E24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Demonstration</a:t>
            </a:r>
            <a:br>
              <a:rPr lang="en-US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5B203-7E71-4848-81A0-41ED91249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 Prospector</a:t>
            </a:r>
          </a:p>
          <a:p>
            <a:r>
              <a:rPr lang="en-US" dirty="0"/>
              <a:t>Requesting a video</a:t>
            </a:r>
          </a:p>
          <a:p>
            <a:r>
              <a:rPr lang="en-US" dirty="0"/>
              <a:t>Email to vendor (lending library)</a:t>
            </a:r>
          </a:p>
          <a:p>
            <a:r>
              <a:rPr lang="en-US" dirty="0"/>
              <a:t>Email from vendor to lending library (with URL)</a:t>
            </a:r>
          </a:p>
          <a:p>
            <a:r>
              <a:rPr lang="en-US" dirty="0"/>
              <a:t>Email to borrowing library system (lending library)</a:t>
            </a:r>
          </a:p>
          <a:p>
            <a:r>
              <a:rPr lang="en-US" dirty="0"/>
              <a:t>Email to Patron (borrowing library)</a:t>
            </a:r>
          </a:p>
          <a:p>
            <a:r>
              <a:rPr lang="en-US" dirty="0"/>
              <a:t>Accessing the borrowed video</a:t>
            </a:r>
          </a:p>
        </p:txBody>
      </p:sp>
    </p:spTree>
    <p:extLst>
      <p:ext uri="{BB962C8B-B14F-4D97-AF65-F5344CB8AC3E}">
        <p14:creationId xmlns:p14="http://schemas.microsoft.com/office/powerpoint/2010/main" val="95955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6BAF-6AAD-4C02-8AED-7B8319D2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2E0A-1FAE-4390-90C2-CB3981409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thanks to our fantastic partners Swank Motion Pictures and Alexander Street for making the SILLVR pilot year 2 possible!</a:t>
            </a:r>
          </a:p>
          <a:p>
            <a:r>
              <a:rPr lang="en-US" dirty="0"/>
              <a:t>Please check out our SILLVR article in </a:t>
            </a:r>
            <a:r>
              <a:rPr lang="en-US" i="1" dirty="0"/>
              <a:t>Collaborative Librarianship</a:t>
            </a:r>
            <a:r>
              <a:rPr lang="en-US" dirty="0"/>
              <a:t>! </a:t>
            </a:r>
            <a:r>
              <a:rPr lang="en-US" sz="1600" dirty="0">
                <a:hlinkClick r:id="rId2"/>
              </a:rPr>
              <a:t>https://digitalcommons.du.edu/collaborativelibrarianship/vol11/iss4/8/</a:t>
            </a:r>
            <a:endParaRPr lang="en-US" dirty="0"/>
          </a:p>
          <a:p>
            <a:r>
              <a:rPr lang="en-US" dirty="0"/>
              <a:t>Email us:    </a:t>
            </a:r>
            <a:r>
              <a:rPr lang="en-US" dirty="0">
                <a:hlinkClick r:id="rId3"/>
              </a:rPr>
              <a:t>ProjectSILLVR@gmail.com</a:t>
            </a:r>
            <a:endParaRPr lang="en-US" dirty="0"/>
          </a:p>
          <a:p>
            <a:pPr marL="1828800" lvl="4" indent="0">
              <a:buNone/>
            </a:pPr>
            <a:r>
              <a:rPr lang="en-US" sz="2800" dirty="0">
                <a:hlinkClick r:id="rId4"/>
              </a:rPr>
              <a:t>Philip</a:t>
            </a:r>
            <a:r>
              <a:rPr lang="en-US" sz="2400" dirty="0">
                <a:hlinkClick r:id="rId4"/>
              </a:rPr>
              <a:t>.Gaddis@ucdenver.edu</a:t>
            </a:r>
            <a:r>
              <a:rPr lang="en-US" sz="2400" dirty="0"/>
              <a:t>	</a:t>
            </a:r>
          </a:p>
          <a:p>
            <a:endParaRPr lang="en-US" dirty="0"/>
          </a:p>
          <a:p>
            <a:r>
              <a:rPr lang="en-US" dirty="0"/>
              <a:t>Questions?  </a:t>
            </a:r>
          </a:p>
        </p:txBody>
      </p:sp>
    </p:spTree>
    <p:extLst>
      <p:ext uri="{BB962C8B-B14F-4D97-AF65-F5344CB8AC3E}">
        <p14:creationId xmlns:p14="http://schemas.microsoft.com/office/powerpoint/2010/main" val="211081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352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Presented by Philip Gaddis   ILL &amp; Acquisitions Manager, Auraria Library</vt:lpstr>
      <vt:lpstr>What is SILLVR? Streaming Interlibrary Loan Video Resources </vt:lpstr>
      <vt:lpstr>PowerPoint Presentation</vt:lpstr>
      <vt:lpstr>Year 2 SILLVR Partnerships </vt:lpstr>
      <vt:lpstr>Preparing for SILLVR</vt:lpstr>
      <vt:lpstr>Changes to MARC record</vt:lpstr>
      <vt:lpstr>SILLVR Workflow </vt:lpstr>
      <vt:lpstr>Demonstration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SILLVR </dc:title>
  <dc:creator>Gaddis, Philip</dc:creator>
  <cp:lastModifiedBy>Rose Nelson</cp:lastModifiedBy>
  <cp:revision>8</cp:revision>
  <dcterms:created xsi:type="dcterms:W3CDTF">2021-10-19T21:17:14Z</dcterms:created>
  <dcterms:modified xsi:type="dcterms:W3CDTF">2021-10-26T21:41:21Z</dcterms:modified>
</cp:coreProperties>
</file>