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8" r:id="rId1"/>
  </p:sldMasterIdLst>
  <p:notesMasterIdLst>
    <p:notesMasterId r:id="rId22"/>
  </p:notesMasterIdLst>
  <p:sldIdLst>
    <p:sldId id="256" r:id="rId2"/>
    <p:sldId id="286" r:id="rId3"/>
    <p:sldId id="287" r:id="rId4"/>
    <p:sldId id="288" r:id="rId5"/>
    <p:sldId id="265" r:id="rId6"/>
    <p:sldId id="273" r:id="rId7"/>
    <p:sldId id="276" r:id="rId8"/>
    <p:sldId id="267" r:id="rId9"/>
    <p:sldId id="268" r:id="rId10"/>
    <p:sldId id="277" r:id="rId11"/>
    <p:sldId id="278" r:id="rId12"/>
    <p:sldId id="280" r:id="rId13"/>
    <p:sldId id="282" r:id="rId14"/>
    <p:sldId id="281" r:id="rId15"/>
    <p:sldId id="283" r:id="rId16"/>
    <p:sldId id="274" r:id="rId17"/>
    <p:sldId id="284" r:id="rId18"/>
    <p:sldId id="289" r:id="rId19"/>
    <p:sldId id="275" r:id="rId20"/>
    <p:sldId id="290" r:id="rId21"/>
  </p:sldIdLst>
  <p:sldSz cx="12192000" cy="6858000"/>
  <p:notesSz cx="9296400" cy="7010400"/>
  <p:embeddedFontLst>
    <p:embeddedFont>
      <p:font typeface="Cabin" panose="020B0604020202020204" charset="0"/>
      <p:regular r:id="rId23"/>
      <p:bold r:id="rId24"/>
      <p:italic r:id="rId25"/>
      <p:boldItalic r:id="rId26"/>
    </p:embeddedFont>
    <p:embeddedFont>
      <p:font typeface="Rockwell" panose="02060603020205020403" pitchFamily="18" charset="0"/>
      <p:regular r:id="rId27"/>
      <p:bold r:id="rId28"/>
      <p:italic r:id="rId29"/>
      <p:boldItalic r:id="rId30"/>
    </p:embeddedFont>
    <p:embeddedFont>
      <p:font typeface="Rockwell Condensed" panose="02060603050405020104" pitchFamily="18" charset="0"/>
      <p:regular r:id="rId31"/>
      <p:bold r:id="rId32"/>
    </p:embeddedFon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Economica" panose="020B060402020202020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82" autoAdjust="0"/>
  </p:normalViewPr>
  <p:slideViewPr>
    <p:cSldViewPr snapToGrid="0">
      <p:cViewPr varScale="1">
        <p:scale>
          <a:sx n="92" d="100"/>
          <a:sy n="92" d="100"/>
        </p:scale>
        <p:origin x="12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9823A-5895-497B-83A9-16BBFD0B780D}" type="doc">
      <dgm:prSet loTypeId="urn:microsoft.com/office/officeart/2005/8/layout/process1" loCatId="process" qsTypeId="urn:microsoft.com/office/officeart/2005/8/quickstyle/simple1" qsCatId="simple" csTypeId="urn:microsoft.com/office/officeart/2005/8/colors/accent1_2" csCatId="accent1" phldr="1"/>
      <dgm:spPr/>
    </dgm:pt>
    <dgm:pt modelId="{D0811626-54C9-4AFA-9579-725664DE9887}">
      <dgm:prSet phldrT="[Text]"/>
      <dgm:spPr/>
      <dgm:t>
        <a:bodyPr/>
        <a:lstStyle/>
        <a:p>
          <a:r>
            <a:rPr lang="en-US" dirty="0" smtClean="0"/>
            <a:t>Print Prospector Paging Slip </a:t>
          </a:r>
          <a:endParaRPr lang="en-US" dirty="0"/>
        </a:p>
      </dgm:t>
    </dgm:pt>
    <dgm:pt modelId="{35FC26CE-5342-4F5A-9E1E-09ECF429A394}" type="parTrans" cxnId="{980E323B-3078-48C0-828C-012C45D9B98B}">
      <dgm:prSet/>
      <dgm:spPr/>
      <dgm:t>
        <a:bodyPr/>
        <a:lstStyle/>
        <a:p>
          <a:endParaRPr lang="en-US"/>
        </a:p>
      </dgm:t>
    </dgm:pt>
    <dgm:pt modelId="{CD6CD89E-5C4C-4B17-9EB0-B42204ABE62A}" type="sibTrans" cxnId="{980E323B-3078-48C0-828C-012C45D9B98B}">
      <dgm:prSet/>
      <dgm:spPr/>
      <dgm:t>
        <a:bodyPr/>
        <a:lstStyle/>
        <a:p>
          <a:endParaRPr lang="en-US"/>
        </a:p>
      </dgm:t>
    </dgm:pt>
    <dgm:pt modelId="{C5CDFD74-FE37-4573-8732-E33BADC0624C}">
      <dgm:prSet phldrT="[Text]"/>
      <dgm:spPr/>
      <dgm:t>
        <a:bodyPr/>
        <a:lstStyle/>
        <a:p>
          <a:r>
            <a:rPr lang="en-US" dirty="0" smtClean="0"/>
            <a:t>Lending library emails vendor</a:t>
          </a:r>
          <a:endParaRPr lang="en-US" dirty="0"/>
        </a:p>
      </dgm:t>
    </dgm:pt>
    <dgm:pt modelId="{3F0F9F8E-E14B-461F-98F9-14EE65623A22}" type="parTrans" cxnId="{F7FE13E2-2ED1-4C7A-A12A-8744EAF7D46D}">
      <dgm:prSet/>
      <dgm:spPr/>
      <dgm:t>
        <a:bodyPr/>
        <a:lstStyle/>
        <a:p>
          <a:endParaRPr lang="en-US"/>
        </a:p>
      </dgm:t>
    </dgm:pt>
    <dgm:pt modelId="{F55868F3-A288-4A98-9A38-F3E0B08CD41A}" type="sibTrans" cxnId="{F7FE13E2-2ED1-4C7A-A12A-8744EAF7D46D}">
      <dgm:prSet/>
      <dgm:spPr/>
      <dgm:t>
        <a:bodyPr/>
        <a:lstStyle/>
        <a:p>
          <a:endParaRPr lang="en-US"/>
        </a:p>
      </dgm:t>
    </dgm:pt>
    <dgm:pt modelId="{3DD02ACA-0ABC-4C4B-B0EC-48B9EF3AC8FD}">
      <dgm:prSet phldrT="[Text]"/>
      <dgm:spPr/>
      <dgm:t>
        <a:bodyPr/>
        <a:lstStyle/>
        <a:p>
          <a:r>
            <a:rPr lang="en-US" dirty="0" smtClean="0"/>
            <a:t>Vendor adds video to borrowing library’s portal</a:t>
          </a:r>
          <a:endParaRPr lang="en-US" dirty="0"/>
        </a:p>
      </dgm:t>
    </dgm:pt>
    <dgm:pt modelId="{73C35492-59CB-41D8-A1E9-46B016DB81A4}" type="parTrans" cxnId="{A5CCEE32-03F4-4B0A-93C7-766F28206A58}">
      <dgm:prSet/>
      <dgm:spPr/>
      <dgm:t>
        <a:bodyPr/>
        <a:lstStyle/>
        <a:p>
          <a:endParaRPr lang="en-US"/>
        </a:p>
      </dgm:t>
    </dgm:pt>
    <dgm:pt modelId="{D2102A6F-B8D4-42CC-AC2B-FD52023EAFE4}" type="sibTrans" cxnId="{A5CCEE32-03F4-4B0A-93C7-766F28206A58}">
      <dgm:prSet/>
      <dgm:spPr/>
      <dgm:t>
        <a:bodyPr/>
        <a:lstStyle/>
        <a:p>
          <a:endParaRPr lang="en-US"/>
        </a:p>
      </dgm:t>
    </dgm:pt>
    <dgm:pt modelId="{AC87334F-2A7F-4399-81AB-3E28FB9B7498}">
      <dgm:prSet phldrT="[Text]"/>
      <dgm:spPr/>
      <dgm:t>
        <a:bodyPr/>
        <a:lstStyle/>
        <a:p>
          <a:r>
            <a:rPr lang="en-US" dirty="0" smtClean="0"/>
            <a:t>Lending library let’s Borrowing library know</a:t>
          </a:r>
          <a:endParaRPr lang="en-US" dirty="0"/>
        </a:p>
      </dgm:t>
    </dgm:pt>
    <dgm:pt modelId="{8455D3F3-A305-4499-8B53-BF272657784D}" type="parTrans" cxnId="{52E6C06B-4273-4F6C-B7E1-CC3A827A71D1}">
      <dgm:prSet/>
      <dgm:spPr/>
      <dgm:t>
        <a:bodyPr/>
        <a:lstStyle/>
        <a:p>
          <a:endParaRPr lang="en-US"/>
        </a:p>
      </dgm:t>
    </dgm:pt>
    <dgm:pt modelId="{4BEE541C-7BD7-4E6D-9A72-98AD168E1D99}" type="sibTrans" cxnId="{52E6C06B-4273-4F6C-B7E1-CC3A827A71D1}">
      <dgm:prSet/>
      <dgm:spPr/>
      <dgm:t>
        <a:bodyPr/>
        <a:lstStyle/>
        <a:p>
          <a:endParaRPr lang="en-US"/>
        </a:p>
      </dgm:t>
    </dgm:pt>
    <dgm:pt modelId="{9A5900FF-34E8-4E93-9317-74523637403E}">
      <dgm:prSet phldrT="[Text]"/>
      <dgm:spPr/>
      <dgm:t>
        <a:bodyPr/>
        <a:lstStyle/>
        <a:p>
          <a:r>
            <a:rPr lang="en-US" dirty="0" smtClean="0"/>
            <a:t>Check-in streaming video in INN-Reach</a:t>
          </a:r>
          <a:endParaRPr lang="en-US" dirty="0"/>
        </a:p>
      </dgm:t>
    </dgm:pt>
    <dgm:pt modelId="{986EF22A-161A-404A-81DC-99F5979A61A4}" type="parTrans" cxnId="{91D9647E-C6BB-4F98-9FF9-446EBBC59C47}">
      <dgm:prSet/>
      <dgm:spPr/>
    </dgm:pt>
    <dgm:pt modelId="{978B1013-5E96-4188-ACF6-FB68ECFD6972}" type="sibTrans" cxnId="{91D9647E-C6BB-4F98-9FF9-446EBBC59C47}">
      <dgm:prSet/>
      <dgm:spPr/>
    </dgm:pt>
    <dgm:pt modelId="{E483F8DF-94A3-4752-A6BF-F011FB1EF2AD}">
      <dgm:prSet phldrT="[Text]"/>
      <dgm:spPr/>
      <dgm:t>
        <a:bodyPr/>
        <a:lstStyle/>
        <a:p>
          <a:r>
            <a:rPr lang="en-US" dirty="0" smtClean="0"/>
            <a:t>Check-out streaming video in INN-Reach</a:t>
          </a:r>
          <a:endParaRPr lang="en-US" dirty="0"/>
        </a:p>
      </dgm:t>
    </dgm:pt>
    <dgm:pt modelId="{CD5266BA-F57E-494B-89B0-0D3C45CED145}" type="parTrans" cxnId="{9BCFFA85-9824-4BB8-8A54-935FDD5991FF}">
      <dgm:prSet/>
      <dgm:spPr/>
    </dgm:pt>
    <dgm:pt modelId="{647C343B-D6D9-4EC9-A396-3DC29C0311E8}" type="sibTrans" cxnId="{9BCFFA85-9824-4BB8-8A54-935FDD5991FF}">
      <dgm:prSet/>
      <dgm:spPr/>
      <dgm:t>
        <a:bodyPr/>
        <a:lstStyle/>
        <a:p>
          <a:endParaRPr lang="en-US"/>
        </a:p>
      </dgm:t>
    </dgm:pt>
    <dgm:pt modelId="{28687C6B-06B2-4721-ABF6-45769CE1C35F}" type="pres">
      <dgm:prSet presAssocID="{9E29823A-5895-497B-83A9-16BBFD0B780D}" presName="Name0" presStyleCnt="0">
        <dgm:presLayoutVars>
          <dgm:dir/>
          <dgm:resizeHandles val="exact"/>
        </dgm:presLayoutVars>
      </dgm:prSet>
      <dgm:spPr/>
    </dgm:pt>
    <dgm:pt modelId="{445D32B8-FE55-40AA-838D-686980D46F13}" type="pres">
      <dgm:prSet presAssocID="{D0811626-54C9-4AFA-9579-725664DE9887}" presName="node" presStyleLbl="node1" presStyleIdx="0" presStyleCnt="6">
        <dgm:presLayoutVars>
          <dgm:bulletEnabled val="1"/>
        </dgm:presLayoutVars>
      </dgm:prSet>
      <dgm:spPr/>
      <dgm:t>
        <a:bodyPr/>
        <a:lstStyle/>
        <a:p>
          <a:endParaRPr lang="en-US"/>
        </a:p>
      </dgm:t>
    </dgm:pt>
    <dgm:pt modelId="{A6DB325B-6F70-4E3C-B467-BFCBA75CE251}" type="pres">
      <dgm:prSet presAssocID="{CD6CD89E-5C4C-4B17-9EB0-B42204ABE62A}" presName="sibTrans" presStyleLbl="sibTrans2D1" presStyleIdx="0" presStyleCnt="5"/>
      <dgm:spPr/>
      <dgm:t>
        <a:bodyPr/>
        <a:lstStyle/>
        <a:p>
          <a:endParaRPr lang="en-US"/>
        </a:p>
      </dgm:t>
    </dgm:pt>
    <dgm:pt modelId="{C3A51182-C99D-4EE1-94FA-2E64F371D062}" type="pres">
      <dgm:prSet presAssocID="{CD6CD89E-5C4C-4B17-9EB0-B42204ABE62A}" presName="connectorText" presStyleLbl="sibTrans2D1" presStyleIdx="0" presStyleCnt="5"/>
      <dgm:spPr/>
      <dgm:t>
        <a:bodyPr/>
        <a:lstStyle/>
        <a:p>
          <a:endParaRPr lang="en-US"/>
        </a:p>
      </dgm:t>
    </dgm:pt>
    <dgm:pt modelId="{8CE01D4B-EB46-4C06-88DD-36A82F1CC7C6}" type="pres">
      <dgm:prSet presAssocID="{E483F8DF-94A3-4752-A6BF-F011FB1EF2AD}" presName="node" presStyleLbl="node1" presStyleIdx="1" presStyleCnt="6">
        <dgm:presLayoutVars>
          <dgm:bulletEnabled val="1"/>
        </dgm:presLayoutVars>
      </dgm:prSet>
      <dgm:spPr/>
      <dgm:t>
        <a:bodyPr/>
        <a:lstStyle/>
        <a:p>
          <a:endParaRPr lang="en-US"/>
        </a:p>
      </dgm:t>
    </dgm:pt>
    <dgm:pt modelId="{F9AA5409-EF32-47A3-84FF-472ECE7BEDD9}" type="pres">
      <dgm:prSet presAssocID="{647C343B-D6D9-4EC9-A396-3DC29C0311E8}" presName="sibTrans" presStyleLbl="sibTrans2D1" presStyleIdx="1" presStyleCnt="5"/>
      <dgm:spPr/>
      <dgm:t>
        <a:bodyPr/>
        <a:lstStyle/>
        <a:p>
          <a:endParaRPr lang="en-US"/>
        </a:p>
      </dgm:t>
    </dgm:pt>
    <dgm:pt modelId="{17AA9B7B-C5D2-42BD-8A87-0D521D0FBD75}" type="pres">
      <dgm:prSet presAssocID="{647C343B-D6D9-4EC9-A396-3DC29C0311E8}" presName="connectorText" presStyleLbl="sibTrans2D1" presStyleIdx="1" presStyleCnt="5"/>
      <dgm:spPr/>
      <dgm:t>
        <a:bodyPr/>
        <a:lstStyle/>
        <a:p>
          <a:endParaRPr lang="en-US"/>
        </a:p>
      </dgm:t>
    </dgm:pt>
    <dgm:pt modelId="{3F3DB4D0-BB77-4F9F-8F13-43E783C5E797}" type="pres">
      <dgm:prSet presAssocID="{C5CDFD74-FE37-4573-8732-E33BADC0624C}" presName="node" presStyleLbl="node1" presStyleIdx="2" presStyleCnt="6">
        <dgm:presLayoutVars>
          <dgm:bulletEnabled val="1"/>
        </dgm:presLayoutVars>
      </dgm:prSet>
      <dgm:spPr/>
      <dgm:t>
        <a:bodyPr/>
        <a:lstStyle/>
        <a:p>
          <a:endParaRPr lang="en-US"/>
        </a:p>
      </dgm:t>
    </dgm:pt>
    <dgm:pt modelId="{ECC224C6-255A-44DE-9E40-846E0EEB1A74}" type="pres">
      <dgm:prSet presAssocID="{F55868F3-A288-4A98-9A38-F3E0B08CD41A}" presName="sibTrans" presStyleLbl="sibTrans2D1" presStyleIdx="2" presStyleCnt="5"/>
      <dgm:spPr/>
      <dgm:t>
        <a:bodyPr/>
        <a:lstStyle/>
        <a:p>
          <a:endParaRPr lang="en-US"/>
        </a:p>
      </dgm:t>
    </dgm:pt>
    <dgm:pt modelId="{82DE629E-1DBD-490A-BBD7-6E7BA6CE5535}" type="pres">
      <dgm:prSet presAssocID="{F55868F3-A288-4A98-9A38-F3E0B08CD41A}" presName="connectorText" presStyleLbl="sibTrans2D1" presStyleIdx="2" presStyleCnt="5"/>
      <dgm:spPr/>
      <dgm:t>
        <a:bodyPr/>
        <a:lstStyle/>
        <a:p>
          <a:endParaRPr lang="en-US"/>
        </a:p>
      </dgm:t>
    </dgm:pt>
    <dgm:pt modelId="{A5A1C111-0441-403C-83FD-2A7415A03307}" type="pres">
      <dgm:prSet presAssocID="{3DD02ACA-0ABC-4C4B-B0EC-48B9EF3AC8FD}" presName="node" presStyleLbl="node1" presStyleIdx="3" presStyleCnt="6">
        <dgm:presLayoutVars>
          <dgm:bulletEnabled val="1"/>
        </dgm:presLayoutVars>
      </dgm:prSet>
      <dgm:spPr/>
      <dgm:t>
        <a:bodyPr/>
        <a:lstStyle/>
        <a:p>
          <a:endParaRPr lang="en-US"/>
        </a:p>
      </dgm:t>
    </dgm:pt>
    <dgm:pt modelId="{2EC131A4-FC05-491F-A34A-5B89A058150E}" type="pres">
      <dgm:prSet presAssocID="{D2102A6F-B8D4-42CC-AC2B-FD52023EAFE4}" presName="sibTrans" presStyleLbl="sibTrans2D1" presStyleIdx="3" presStyleCnt="5"/>
      <dgm:spPr/>
      <dgm:t>
        <a:bodyPr/>
        <a:lstStyle/>
        <a:p>
          <a:endParaRPr lang="en-US"/>
        </a:p>
      </dgm:t>
    </dgm:pt>
    <dgm:pt modelId="{A0A0D4A6-4645-4B87-B15A-93ED4F474C88}" type="pres">
      <dgm:prSet presAssocID="{D2102A6F-B8D4-42CC-AC2B-FD52023EAFE4}" presName="connectorText" presStyleLbl="sibTrans2D1" presStyleIdx="3" presStyleCnt="5"/>
      <dgm:spPr/>
      <dgm:t>
        <a:bodyPr/>
        <a:lstStyle/>
        <a:p>
          <a:endParaRPr lang="en-US"/>
        </a:p>
      </dgm:t>
    </dgm:pt>
    <dgm:pt modelId="{D7585D2C-5603-498E-A988-6E8CA09878F6}" type="pres">
      <dgm:prSet presAssocID="{AC87334F-2A7F-4399-81AB-3E28FB9B7498}" presName="node" presStyleLbl="node1" presStyleIdx="4" presStyleCnt="6">
        <dgm:presLayoutVars>
          <dgm:bulletEnabled val="1"/>
        </dgm:presLayoutVars>
      </dgm:prSet>
      <dgm:spPr/>
      <dgm:t>
        <a:bodyPr/>
        <a:lstStyle/>
        <a:p>
          <a:endParaRPr lang="en-US"/>
        </a:p>
      </dgm:t>
    </dgm:pt>
    <dgm:pt modelId="{42822C6F-2EC1-4BBC-B729-7FAAD0D1FFA7}" type="pres">
      <dgm:prSet presAssocID="{4BEE541C-7BD7-4E6D-9A72-98AD168E1D99}" presName="sibTrans" presStyleLbl="sibTrans2D1" presStyleIdx="4" presStyleCnt="5"/>
      <dgm:spPr/>
      <dgm:t>
        <a:bodyPr/>
        <a:lstStyle/>
        <a:p>
          <a:endParaRPr lang="en-US"/>
        </a:p>
      </dgm:t>
    </dgm:pt>
    <dgm:pt modelId="{64A69DA0-9D4A-4CD3-AC6A-9562C739977E}" type="pres">
      <dgm:prSet presAssocID="{4BEE541C-7BD7-4E6D-9A72-98AD168E1D99}" presName="connectorText" presStyleLbl="sibTrans2D1" presStyleIdx="4" presStyleCnt="5"/>
      <dgm:spPr/>
      <dgm:t>
        <a:bodyPr/>
        <a:lstStyle/>
        <a:p>
          <a:endParaRPr lang="en-US"/>
        </a:p>
      </dgm:t>
    </dgm:pt>
    <dgm:pt modelId="{FF6BDB3D-011A-42B2-830C-BC669B8DA0CB}" type="pres">
      <dgm:prSet presAssocID="{9A5900FF-34E8-4E93-9317-74523637403E}" presName="node" presStyleLbl="node1" presStyleIdx="5" presStyleCnt="6">
        <dgm:presLayoutVars>
          <dgm:bulletEnabled val="1"/>
        </dgm:presLayoutVars>
      </dgm:prSet>
      <dgm:spPr/>
      <dgm:t>
        <a:bodyPr/>
        <a:lstStyle/>
        <a:p>
          <a:endParaRPr lang="en-US"/>
        </a:p>
      </dgm:t>
    </dgm:pt>
  </dgm:ptLst>
  <dgm:cxnLst>
    <dgm:cxn modelId="{ED520476-F2D8-4432-BE52-BEF5D87A9A94}" type="presOf" srcId="{4BEE541C-7BD7-4E6D-9A72-98AD168E1D99}" destId="{64A69DA0-9D4A-4CD3-AC6A-9562C739977E}" srcOrd="1" destOrd="0" presId="urn:microsoft.com/office/officeart/2005/8/layout/process1"/>
    <dgm:cxn modelId="{358B9038-A06C-454D-B073-D6DC4F762653}" type="presOf" srcId="{F55868F3-A288-4A98-9A38-F3E0B08CD41A}" destId="{82DE629E-1DBD-490A-BBD7-6E7BA6CE5535}" srcOrd="1" destOrd="0" presId="urn:microsoft.com/office/officeart/2005/8/layout/process1"/>
    <dgm:cxn modelId="{F7FE13E2-2ED1-4C7A-A12A-8744EAF7D46D}" srcId="{9E29823A-5895-497B-83A9-16BBFD0B780D}" destId="{C5CDFD74-FE37-4573-8732-E33BADC0624C}" srcOrd="2" destOrd="0" parTransId="{3F0F9F8E-E14B-461F-98F9-14EE65623A22}" sibTransId="{F55868F3-A288-4A98-9A38-F3E0B08CD41A}"/>
    <dgm:cxn modelId="{3D42E350-E15E-49D3-B71E-7F010634D9CF}" type="presOf" srcId="{4BEE541C-7BD7-4E6D-9A72-98AD168E1D99}" destId="{42822C6F-2EC1-4BBC-B729-7FAAD0D1FFA7}" srcOrd="0" destOrd="0" presId="urn:microsoft.com/office/officeart/2005/8/layout/process1"/>
    <dgm:cxn modelId="{A5CCEE32-03F4-4B0A-93C7-766F28206A58}" srcId="{9E29823A-5895-497B-83A9-16BBFD0B780D}" destId="{3DD02ACA-0ABC-4C4B-B0EC-48B9EF3AC8FD}" srcOrd="3" destOrd="0" parTransId="{73C35492-59CB-41D8-A1E9-46B016DB81A4}" sibTransId="{D2102A6F-B8D4-42CC-AC2B-FD52023EAFE4}"/>
    <dgm:cxn modelId="{FF56A210-0B6F-48B3-A417-DF64D2CE9C71}" type="presOf" srcId="{9A5900FF-34E8-4E93-9317-74523637403E}" destId="{FF6BDB3D-011A-42B2-830C-BC669B8DA0CB}" srcOrd="0" destOrd="0" presId="urn:microsoft.com/office/officeart/2005/8/layout/process1"/>
    <dgm:cxn modelId="{92E19255-4CBF-4295-A4DA-97B4EE10B696}" type="presOf" srcId="{D0811626-54C9-4AFA-9579-725664DE9887}" destId="{445D32B8-FE55-40AA-838D-686980D46F13}" srcOrd="0" destOrd="0" presId="urn:microsoft.com/office/officeart/2005/8/layout/process1"/>
    <dgm:cxn modelId="{C1A637AF-1789-48B4-A638-FCDEB6350692}" type="presOf" srcId="{D2102A6F-B8D4-42CC-AC2B-FD52023EAFE4}" destId="{2EC131A4-FC05-491F-A34A-5B89A058150E}" srcOrd="0" destOrd="0" presId="urn:microsoft.com/office/officeart/2005/8/layout/process1"/>
    <dgm:cxn modelId="{3F20913B-713D-4C46-89C6-EC037AFD3F9A}" type="presOf" srcId="{647C343B-D6D9-4EC9-A396-3DC29C0311E8}" destId="{F9AA5409-EF32-47A3-84FF-472ECE7BEDD9}" srcOrd="0" destOrd="0" presId="urn:microsoft.com/office/officeart/2005/8/layout/process1"/>
    <dgm:cxn modelId="{9806E51A-1B66-4323-9C46-9A96A9CFD854}" type="presOf" srcId="{9E29823A-5895-497B-83A9-16BBFD0B780D}" destId="{28687C6B-06B2-4721-ABF6-45769CE1C35F}" srcOrd="0" destOrd="0" presId="urn:microsoft.com/office/officeart/2005/8/layout/process1"/>
    <dgm:cxn modelId="{52E6C06B-4273-4F6C-B7E1-CC3A827A71D1}" srcId="{9E29823A-5895-497B-83A9-16BBFD0B780D}" destId="{AC87334F-2A7F-4399-81AB-3E28FB9B7498}" srcOrd="4" destOrd="0" parTransId="{8455D3F3-A305-4499-8B53-BF272657784D}" sibTransId="{4BEE541C-7BD7-4E6D-9A72-98AD168E1D99}"/>
    <dgm:cxn modelId="{983C6C1F-BCCD-4359-B48B-A39CF2BEA0E5}" type="presOf" srcId="{CD6CD89E-5C4C-4B17-9EB0-B42204ABE62A}" destId="{A6DB325B-6F70-4E3C-B467-BFCBA75CE251}" srcOrd="0" destOrd="0" presId="urn:microsoft.com/office/officeart/2005/8/layout/process1"/>
    <dgm:cxn modelId="{FCEEF1C2-2D58-4393-BB14-BE40A2B7378F}" type="presOf" srcId="{3DD02ACA-0ABC-4C4B-B0EC-48B9EF3AC8FD}" destId="{A5A1C111-0441-403C-83FD-2A7415A03307}" srcOrd="0" destOrd="0" presId="urn:microsoft.com/office/officeart/2005/8/layout/process1"/>
    <dgm:cxn modelId="{4C6A99AC-8BC3-44F7-B264-7259C939EF6F}" type="presOf" srcId="{AC87334F-2A7F-4399-81AB-3E28FB9B7498}" destId="{D7585D2C-5603-498E-A988-6E8CA09878F6}" srcOrd="0" destOrd="0" presId="urn:microsoft.com/office/officeart/2005/8/layout/process1"/>
    <dgm:cxn modelId="{9BCFFA85-9824-4BB8-8A54-935FDD5991FF}" srcId="{9E29823A-5895-497B-83A9-16BBFD0B780D}" destId="{E483F8DF-94A3-4752-A6BF-F011FB1EF2AD}" srcOrd="1" destOrd="0" parTransId="{CD5266BA-F57E-494B-89B0-0D3C45CED145}" sibTransId="{647C343B-D6D9-4EC9-A396-3DC29C0311E8}"/>
    <dgm:cxn modelId="{D05C6152-EF6A-4CBD-A836-743E296C7696}" type="presOf" srcId="{C5CDFD74-FE37-4573-8732-E33BADC0624C}" destId="{3F3DB4D0-BB77-4F9F-8F13-43E783C5E797}" srcOrd="0" destOrd="0" presId="urn:microsoft.com/office/officeart/2005/8/layout/process1"/>
    <dgm:cxn modelId="{35B7CF65-EB3A-4796-959D-EC37FEB8FFD3}" type="presOf" srcId="{647C343B-D6D9-4EC9-A396-3DC29C0311E8}" destId="{17AA9B7B-C5D2-42BD-8A87-0D521D0FBD75}" srcOrd="1" destOrd="0" presId="urn:microsoft.com/office/officeart/2005/8/layout/process1"/>
    <dgm:cxn modelId="{980E323B-3078-48C0-828C-012C45D9B98B}" srcId="{9E29823A-5895-497B-83A9-16BBFD0B780D}" destId="{D0811626-54C9-4AFA-9579-725664DE9887}" srcOrd="0" destOrd="0" parTransId="{35FC26CE-5342-4F5A-9E1E-09ECF429A394}" sibTransId="{CD6CD89E-5C4C-4B17-9EB0-B42204ABE62A}"/>
    <dgm:cxn modelId="{4A6F064E-83E9-438B-8806-20D64FC136B4}" type="presOf" srcId="{F55868F3-A288-4A98-9A38-F3E0B08CD41A}" destId="{ECC224C6-255A-44DE-9E40-846E0EEB1A74}" srcOrd="0" destOrd="0" presId="urn:microsoft.com/office/officeart/2005/8/layout/process1"/>
    <dgm:cxn modelId="{7C4B29B9-B7A9-4EA2-85B6-29E1E1D37AE2}" type="presOf" srcId="{E483F8DF-94A3-4752-A6BF-F011FB1EF2AD}" destId="{8CE01D4B-EB46-4C06-88DD-36A82F1CC7C6}" srcOrd="0" destOrd="0" presId="urn:microsoft.com/office/officeart/2005/8/layout/process1"/>
    <dgm:cxn modelId="{D7158C2B-9856-4F6B-8010-7842C48D113B}" type="presOf" srcId="{CD6CD89E-5C4C-4B17-9EB0-B42204ABE62A}" destId="{C3A51182-C99D-4EE1-94FA-2E64F371D062}" srcOrd="1" destOrd="0" presId="urn:microsoft.com/office/officeart/2005/8/layout/process1"/>
    <dgm:cxn modelId="{2730E67E-B7F2-4498-864E-614EF14338B7}" type="presOf" srcId="{D2102A6F-B8D4-42CC-AC2B-FD52023EAFE4}" destId="{A0A0D4A6-4645-4B87-B15A-93ED4F474C88}" srcOrd="1" destOrd="0" presId="urn:microsoft.com/office/officeart/2005/8/layout/process1"/>
    <dgm:cxn modelId="{91D9647E-C6BB-4F98-9FF9-446EBBC59C47}" srcId="{9E29823A-5895-497B-83A9-16BBFD0B780D}" destId="{9A5900FF-34E8-4E93-9317-74523637403E}" srcOrd="5" destOrd="0" parTransId="{986EF22A-161A-404A-81DC-99F5979A61A4}" sibTransId="{978B1013-5E96-4188-ACF6-FB68ECFD6972}"/>
    <dgm:cxn modelId="{A4F68714-3573-48AE-906E-283F17EB3DBC}" type="presParOf" srcId="{28687C6B-06B2-4721-ABF6-45769CE1C35F}" destId="{445D32B8-FE55-40AA-838D-686980D46F13}" srcOrd="0" destOrd="0" presId="urn:microsoft.com/office/officeart/2005/8/layout/process1"/>
    <dgm:cxn modelId="{8C61A924-6439-4394-A617-D2A63115FF7A}" type="presParOf" srcId="{28687C6B-06B2-4721-ABF6-45769CE1C35F}" destId="{A6DB325B-6F70-4E3C-B467-BFCBA75CE251}" srcOrd="1" destOrd="0" presId="urn:microsoft.com/office/officeart/2005/8/layout/process1"/>
    <dgm:cxn modelId="{EEB94499-14A3-4956-87A6-DCF3B4548916}" type="presParOf" srcId="{A6DB325B-6F70-4E3C-B467-BFCBA75CE251}" destId="{C3A51182-C99D-4EE1-94FA-2E64F371D062}" srcOrd="0" destOrd="0" presId="urn:microsoft.com/office/officeart/2005/8/layout/process1"/>
    <dgm:cxn modelId="{54668E23-E1FD-4B3B-A545-FB0B6231012D}" type="presParOf" srcId="{28687C6B-06B2-4721-ABF6-45769CE1C35F}" destId="{8CE01D4B-EB46-4C06-88DD-36A82F1CC7C6}" srcOrd="2" destOrd="0" presId="urn:microsoft.com/office/officeart/2005/8/layout/process1"/>
    <dgm:cxn modelId="{81F674D3-817A-411A-80BB-67A4461647A9}" type="presParOf" srcId="{28687C6B-06B2-4721-ABF6-45769CE1C35F}" destId="{F9AA5409-EF32-47A3-84FF-472ECE7BEDD9}" srcOrd="3" destOrd="0" presId="urn:microsoft.com/office/officeart/2005/8/layout/process1"/>
    <dgm:cxn modelId="{690E9A79-52D2-4B38-8D73-75F31CCE4590}" type="presParOf" srcId="{F9AA5409-EF32-47A3-84FF-472ECE7BEDD9}" destId="{17AA9B7B-C5D2-42BD-8A87-0D521D0FBD75}" srcOrd="0" destOrd="0" presId="urn:microsoft.com/office/officeart/2005/8/layout/process1"/>
    <dgm:cxn modelId="{05A9333F-ECA6-42B9-AC55-20514D57A132}" type="presParOf" srcId="{28687C6B-06B2-4721-ABF6-45769CE1C35F}" destId="{3F3DB4D0-BB77-4F9F-8F13-43E783C5E797}" srcOrd="4" destOrd="0" presId="urn:microsoft.com/office/officeart/2005/8/layout/process1"/>
    <dgm:cxn modelId="{3DF55FE5-2E1D-4567-8A97-3493975CA858}" type="presParOf" srcId="{28687C6B-06B2-4721-ABF6-45769CE1C35F}" destId="{ECC224C6-255A-44DE-9E40-846E0EEB1A74}" srcOrd="5" destOrd="0" presId="urn:microsoft.com/office/officeart/2005/8/layout/process1"/>
    <dgm:cxn modelId="{6806A857-56D8-40DC-AF64-377DACF163AA}" type="presParOf" srcId="{ECC224C6-255A-44DE-9E40-846E0EEB1A74}" destId="{82DE629E-1DBD-490A-BBD7-6E7BA6CE5535}" srcOrd="0" destOrd="0" presId="urn:microsoft.com/office/officeart/2005/8/layout/process1"/>
    <dgm:cxn modelId="{7E34487F-8080-45D6-9823-C45B9680AC21}" type="presParOf" srcId="{28687C6B-06B2-4721-ABF6-45769CE1C35F}" destId="{A5A1C111-0441-403C-83FD-2A7415A03307}" srcOrd="6" destOrd="0" presId="urn:microsoft.com/office/officeart/2005/8/layout/process1"/>
    <dgm:cxn modelId="{0417B08C-4A06-4821-975D-DD82808C2FE4}" type="presParOf" srcId="{28687C6B-06B2-4721-ABF6-45769CE1C35F}" destId="{2EC131A4-FC05-491F-A34A-5B89A058150E}" srcOrd="7" destOrd="0" presId="urn:microsoft.com/office/officeart/2005/8/layout/process1"/>
    <dgm:cxn modelId="{0C3EE8C7-ABF5-489A-ABB0-D882B0614234}" type="presParOf" srcId="{2EC131A4-FC05-491F-A34A-5B89A058150E}" destId="{A0A0D4A6-4645-4B87-B15A-93ED4F474C88}" srcOrd="0" destOrd="0" presId="urn:microsoft.com/office/officeart/2005/8/layout/process1"/>
    <dgm:cxn modelId="{539FBAB3-2A2C-48B5-A061-284B2D468A13}" type="presParOf" srcId="{28687C6B-06B2-4721-ABF6-45769CE1C35F}" destId="{D7585D2C-5603-498E-A988-6E8CA09878F6}" srcOrd="8" destOrd="0" presId="urn:microsoft.com/office/officeart/2005/8/layout/process1"/>
    <dgm:cxn modelId="{7E02FDAB-CA2E-42F2-AA66-E6EB0FC83E6A}" type="presParOf" srcId="{28687C6B-06B2-4721-ABF6-45769CE1C35F}" destId="{42822C6F-2EC1-4BBC-B729-7FAAD0D1FFA7}" srcOrd="9" destOrd="0" presId="urn:microsoft.com/office/officeart/2005/8/layout/process1"/>
    <dgm:cxn modelId="{A7AB7C8A-4E00-45BF-A034-72A91BDED53F}" type="presParOf" srcId="{42822C6F-2EC1-4BBC-B729-7FAAD0D1FFA7}" destId="{64A69DA0-9D4A-4CD3-AC6A-9562C739977E}" srcOrd="0" destOrd="0" presId="urn:microsoft.com/office/officeart/2005/8/layout/process1"/>
    <dgm:cxn modelId="{CB5DA93B-B742-4BEE-9961-D4ABCA168122}" type="presParOf" srcId="{28687C6B-06B2-4721-ABF6-45769CE1C35F}" destId="{FF6BDB3D-011A-42B2-830C-BC669B8DA0CB}"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29823A-5895-497B-83A9-16BBFD0B780D}" type="doc">
      <dgm:prSet loTypeId="urn:microsoft.com/office/officeart/2005/8/layout/process1" loCatId="process" qsTypeId="urn:microsoft.com/office/officeart/2005/8/quickstyle/simple1" qsCatId="simple" csTypeId="urn:microsoft.com/office/officeart/2005/8/colors/accent1_2" csCatId="accent1" phldr="1"/>
      <dgm:spPr/>
    </dgm:pt>
    <dgm:pt modelId="{D0811626-54C9-4AFA-9579-725664DE9887}">
      <dgm:prSet phldrT="[Text]"/>
      <dgm:spPr/>
      <dgm:t>
        <a:bodyPr/>
        <a:lstStyle/>
        <a:p>
          <a:r>
            <a:rPr lang="en-US" dirty="0" smtClean="0"/>
            <a:t>Patron submits Prospector request</a:t>
          </a:r>
          <a:endParaRPr lang="en-US" dirty="0"/>
        </a:p>
      </dgm:t>
    </dgm:pt>
    <dgm:pt modelId="{35FC26CE-5342-4F5A-9E1E-09ECF429A394}" type="parTrans" cxnId="{980E323B-3078-48C0-828C-012C45D9B98B}">
      <dgm:prSet/>
      <dgm:spPr/>
      <dgm:t>
        <a:bodyPr/>
        <a:lstStyle/>
        <a:p>
          <a:endParaRPr lang="en-US"/>
        </a:p>
      </dgm:t>
    </dgm:pt>
    <dgm:pt modelId="{CD6CD89E-5C4C-4B17-9EB0-B42204ABE62A}" type="sibTrans" cxnId="{980E323B-3078-48C0-828C-012C45D9B98B}">
      <dgm:prSet/>
      <dgm:spPr/>
      <dgm:t>
        <a:bodyPr/>
        <a:lstStyle/>
        <a:p>
          <a:endParaRPr lang="en-US"/>
        </a:p>
      </dgm:t>
    </dgm:pt>
    <dgm:pt modelId="{C5CDFD74-FE37-4573-8732-E33BADC0624C}">
      <dgm:prSet phldrT="[Text]"/>
      <dgm:spPr/>
      <dgm:t>
        <a:bodyPr/>
        <a:lstStyle/>
        <a:p>
          <a:r>
            <a:rPr lang="en-US" dirty="0" smtClean="0"/>
            <a:t>Streaming video shows up in Borrowing library’s portal within 1-3 business days</a:t>
          </a:r>
          <a:endParaRPr lang="en-US" dirty="0"/>
        </a:p>
      </dgm:t>
    </dgm:pt>
    <dgm:pt modelId="{3F0F9F8E-E14B-461F-98F9-14EE65623A22}" type="parTrans" cxnId="{F7FE13E2-2ED1-4C7A-A12A-8744EAF7D46D}">
      <dgm:prSet/>
      <dgm:spPr/>
      <dgm:t>
        <a:bodyPr/>
        <a:lstStyle/>
        <a:p>
          <a:endParaRPr lang="en-US"/>
        </a:p>
      </dgm:t>
    </dgm:pt>
    <dgm:pt modelId="{F55868F3-A288-4A98-9A38-F3E0B08CD41A}" type="sibTrans" cxnId="{F7FE13E2-2ED1-4C7A-A12A-8744EAF7D46D}">
      <dgm:prSet/>
      <dgm:spPr/>
      <dgm:t>
        <a:bodyPr/>
        <a:lstStyle/>
        <a:p>
          <a:endParaRPr lang="en-US"/>
        </a:p>
      </dgm:t>
    </dgm:pt>
    <dgm:pt modelId="{3DD02ACA-0ABC-4C4B-B0EC-48B9EF3AC8FD}">
      <dgm:prSet phldrT="[Text]"/>
      <dgm:spPr/>
      <dgm:t>
        <a:bodyPr/>
        <a:lstStyle/>
        <a:p>
          <a:r>
            <a:rPr lang="en-US" dirty="0" smtClean="0"/>
            <a:t>Borrowing library emails patron temporary link</a:t>
          </a:r>
          <a:endParaRPr lang="en-US" dirty="0"/>
        </a:p>
      </dgm:t>
    </dgm:pt>
    <dgm:pt modelId="{73C35492-59CB-41D8-A1E9-46B016DB81A4}" type="parTrans" cxnId="{A5CCEE32-03F4-4B0A-93C7-766F28206A58}">
      <dgm:prSet/>
      <dgm:spPr/>
      <dgm:t>
        <a:bodyPr/>
        <a:lstStyle/>
        <a:p>
          <a:endParaRPr lang="en-US"/>
        </a:p>
      </dgm:t>
    </dgm:pt>
    <dgm:pt modelId="{D2102A6F-B8D4-42CC-AC2B-FD52023EAFE4}" type="sibTrans" cxnId="{A5CCEE32-03F4-4B0A-93C7-766F28206A58}">
      <dgm:prSet/>
      <dgm:spPr/>
      <dgm:t>
        <a:bodyPr/>
        <a:lstStyle/>
        <a:p>
          <a:endParaRPr lang="en-US"/>
        </a:p>
      </dgm:t>
    </dgm:pt>
    <dgm:pt modelId="{28687C6B-06B2-4721-ABF6-45769CE1C35F}" type="pres">
      <dgm:prSet presAssocID="{9E29823A-5895-497B-83A9-16BBFD0B780D}" presName="Name0" presStyleCnt="0">
        <dgm:presLayoutVars>
          <dgm:dir/>
          <dgm:resizeHandles val="exact"/>
        </dgm:presLayoutVars>
      </dgm:prSet>
      <dgm:spPr/>
    </dgm:pt>
    <dgm:pt modelId="{445D32B8-FE55-40AA-838D-686980D46F13}" type="pres">
      <dgm:prSet presAssocID="{D0811626-54C9-4AFA-9579-725664DE9887}" presName="node" presStyleLbl="node1" presStyleIdx="0" presStyleCnt="3">
        <dgm:presLayoutVars>
          <dgm:bulletEnabled val="1"/>
        </dgm:presLayoutVars>
      </dgm:prSet>
      <dgm:spPr/>
      <dgm:t>
        <a:bodyPr/>
        <a:lstStyle/>
        <a:p>
          <a:endParaRPr lang="en-US"/>
        </a:p>
      </dgm:t>
    </dgm:pt>
    <dgm:pt modelId="{A6DB325B-6F70-4E3C-B467-BFCBA75CE251}" type="pres">
      <dgm:prSet presAssocID="{CD6CD89E-5C4C-4B17-9EB0-B42204ABE62A}" presName="sibTrans" presStyleLbl="sibTrans2D1" presStyleIdx="0" presStyleCnt="2"/>
      <dgm:spPr/>
      <dgm:t>
        <a:bodyPr/>
        <a:lstStyle/>
        <a:p>
          <a:endParaRPr lang="en-US"/>
        </a:p>
      </dgm:t>
    </dgm:pt>
    <dgm:pt modelId="{C3A51182-C99D-4EE1-94FA-2E64F371D062}" type="pres">
      <dgm:prSet presAssocID="{CD6CD89E-5C4C-4B17-9EB0-B42204ABE62A}" presName="connectorText" presStyleLbl="sibTrans2D1" presStyleIdx="0" presStyleCnt="2"/>
      <dgm:spPr/>
      <dgm:t>
        <a:bodyPr/>
        <a:lstStyle/>
        <a:p>
          <a:endParaRPr lang="en-US"/>
        </a:p>
      </dgm:t>
    </dgm:pt>
    <dgm:pt modelId="{3F3DB4D0-BB77-4F9F-8F13-43E783C5E797}" type="pres">
      <dgm:prSet presAssocID="{C5CDFD74-FE37-4573-8732-E33BADC0624C}" presName="node" presStyleLbl="node1" presStyleIdx="1" presStyleCnt="3">
        <dgm:presLayoutVars>
          <dgm:bulletEnabled val="1"/>
        </dgm:presLayoutVars>
      </dgm:prSet>
      <dgm:spPr/>
      <dgm:t>
        <a:bodyPr/>
        <a:lstStyle/>
        <a:p>
          <a:endParaRPr lang="en-US"/>
        </a:p>
      </dgm:t>
    </dgm:pt>
    <dgm:pt modelId="{ECC224C6-255A-44DE-9E40-846E0EEB1A74}" type="pres">
      <dgm:prSet presAssocID="{F55868F3-A288-4A98-9A38-F3E0B08CD41A}" presName="sibTrans" presStyleLbl="sibTrans2D1" presStyleIdx="1" presStyleCnt="2"/>
      <dgm:spPr/>
      <dgm:t>
        <a:bodyPr/>
        <a:lstStyle/>
        <a:p>
          <a:endParaRPr lang="en-US"/>
        </a:p>
      </dgm:t>
    </dgm:pt>
    <dgm:pt modelId="{82DE629E-1DBD-490A-BBD7-6E7BA6CE5535}" type="pres">
      <dgm:prSet presAssocID="{F55868F3-A288-4A98-9A38-F3E0B08CD41A}" presName="connectorText" presStyleLbl="sibTrans2D1" presStyleIdx="1" presStyleCnt="2"/>
      <dgm:spPr/>
      <dgm:t>
        <a:bodyPr/>
        <a:lstStyle/>
        <a:p>
          <a:endParaRPr lang="en-US"/>
        </a:p>
      </dgm:t>
    </dgm:pt>
    <dgm:pt modelId="{A5A1C111-0441-403C-83FD-2A7415A03307}" type="pres">
      <dgm:prSet presAssocID="{3DD02ACA-0ABC-4C4B-B0EC-48B9EF3AC8FD}" presName="node" presStyleLbl="node1" presStyleIdx="2" presStyleCnt="3">
        <dgm:presLayoutVars>
          <dgm:bulletEnabled val="1"/>
        </dgm:presLayoutVars>
      </dgm:prSet>
      <dgm:spPr/>
      <dgm:t>
        <a:bodyPr/>
        <a:lstStyle/>
        <a:p>
          <a:endParaRPr lang="en-US"/>
        </a:p>
      </dgm:t>
    </dgm:pt>
  </dgm:ptLst>
  <dgm:cxnLst>
    <dgm:cxn modelId="{983C6C1F-BCCD-4359-B48B-A39CF2BEA0E5}" type="presOf" srcId="{CD6CD89E-5C4C-4B17-9EB0-B42204ABE62A}" destId="{A6DB325B-6F70-4E3C-B467-BFCBA75CE251}" srcOrd="0" destOrd="0" presId="urn:microsoft.com/office/officeart/2005/8/layout/process1"/>
    <dgm:cxn modelId="{FCEEF1C2-2D58-4393-BB14-BE40A2B7378F}" type="presOf" srcId="{3DD02ACA-0ABC-4C4B-B0EC-48B9EF3AC8FD}" destId="{A5A1C111-0441-403C-83FD-2A7415A03307}" srcOrd="0" destOrd="0" presId="urn:microsoft.com/office/officeart/2005/8/layout/process1"/>
    <dgm:cxn modelId="{980E323B-3078-48C0-828C-012C45D9B98B}" srcId="{9E29823A-5895-497B-83A9-16BBFD0B780D}" destId="{D0811626-54C9-4AFA-9579-725664DE9887}" srcOrd="0" destOrd="0" parTransId="{35FC26CE-5342-4F5A-9E1E-09ECF429A394}" sibTransId="{CD6CD89E-5C4C-4B17-9EB0-B42204ABE62A}"/>
    <dgm:cxn modelId="{A5CCEE32-03F4-4B0A-93C7-766F28206A58}" srcId="{9E29823A-5895-497B-83A9-16BBFD0B780D}" destId="{3DD02ACA-0ABC-4C4B-B0EC-48B9EF3AC8FD}" srcOrd="2" destOrd="0" parTransId="{73C35492-59CB-41D8-A1E9-46B016DB81A4}" sibTransId="{D2102A6F-B8D4-42CC-AC2B-FD52023EAFE4}"/>
    <dgm:cxn modelId="{4A6F064E-83E9-438B-8806-20D64FC136B4}" type="presOf" srcId="{F55868F3-A288-4A98-9A38-F3E0B08CD41A}" destId="{ECC224C6-255A-44DE-9E40-846E0EEB1A74}" srcOrd="0" destOrd="0" presId="urn:microsoft.com/office/officeart/2005/8/layout/process1"/>
    <dgm:cxn modelId="{9806E51A-1B66-4323-9C46-9A96A9CFD854}" type="presOf" srcId="{9E29823A-5895-497B-83A9-16BBFD0B780D}" destId="{28687C6B-06B2-4721-ABF6-45769CE1C35F}" srcOrd="0" destOrd="0" presId="urn:microsoft.com/office/officeart/2005/8/layout/process1"/>
    <dgm:cxn modelId="{92E19255-4CBF-4295-A4DA-97B4EE10B696}" type="presOf" srcId="{D0811626-54C9-4AFA-9579-725664DE9887}" destId="{445D32B8-FE55-40AA-838D-686980D46F13}" srcOrd="0" destOrd="0" presId="urn:microsoft.com/office/officeart/2005/8/layout/process1"/>
    <dgm:cxn modelId="{358B9038-A06C-454D-B073-D6DC4F762653}" type="presOf" srcId="{F55868F3-A288-4A98-9A38-F3E0B08CD41A}" destId="{82DE629E-1DBD-490A-BBD7-6E7BA6CE5535}" srcOrd="1" destOrd="0" presId="urn:microsoft.com/office/officeart/2005/8/layout/process1"/>
    <dgm:cxn modelId="{D7158C2B-9856-4F6B-8010-7842C48D113B}" type="presOf" srcId="{CD6CD89E-5C4C-4B17-9EB0-B42204ABE62A}" destId="{C3A51182-C99D-4EE1-94FA-2E64F371D062}" srcOrd="1" destOrd="0" presId="urn:microsoft.com/office/officeart/2005/8/layout/process1"/>
    <dgm:cxn modelId="{F7FE13E2-2ED1-4C7A-A12A-8744EAF7D46D}" srcId="{9E29823A-5895-497B-83A9-16BBFD0B780D}" destId="{C5CDFD74-FE37-4573-8732-E33BADC0624C}" srcOrd="1" destOrd="0" parTransId="{3F0F9F8E-E14B-461F-98F9-14EE65623A22}" sibTransId="{F55868F3-A288-4A98-9A38-F3E0B08CD41A}"/>
    <dgm:cxn modelId="{D05C6152-EF6A-4CBD-A836-743E296C7696}" type="presOf" srcId="{C5CDFD74-FE37-4573-8732-E33BADC0624C}" destId="{3F3DB4D0-BB77-4F9F-8F13-43E783C5E797}" srcOrd="0" destOrd="0" presId="urn:microsoft.com/office/officeart/2005/8/layout/process1"/>
    <dgm:cxn modelId="{A4F68714-3573-48AE-906E-283F17EB3DBC}" type="presParOf" srcId="{28687C6B-06B2-4721-ABF6-45769CE1C35F}" destId="{445D32B8-FE55-40AA-838D-686980D46F13}" srcOrd="0" destOrd="0" presId="urn:microsoft.com/office/officeart/2005/8/layout/process1"/>
    <dgm:cxn modelId="{8C61A924-6439-4394-A617-D2A63115FF7A}" type="presParOf" srcId="{28687C6B-06B2-4721-ABF6-45769CE1C35F}" destId="{A6DB325B-6F70-4E3C-B467-BFCBA75CE251}" srcOrd="1" destOrd="0" presId="urn:microsoft.com/office/officeart/2005/8/layout/process1"/>
    <dgm:cxn modelId="{EEB94499-14A3-4956-87A6-DCF3B4548916}" type="presParOf" srcId="{A6DB325B-6F70-4E3C-B467-BFCBA75CE251}" destId="{C3A51182-C99D-4EE1-94FA-2E64F371D062}" srcOrd="0" destOrd="0" presId="urn:microsoft.com/office/officeart/2005/8/layout/process1"/>
    <dgm:cxn modelId="{05A9333F-ECA6-42B9-AC55-20514D57A132}" type="presParOf" srcId="{28687C6B-06B2-4721-ABF6-45769CE1C35F}" destId="{3F3DB4D0-BB77-4F9F-8F13-43E783C5E797}" srcOrd="2" destOrd="0" presId="urn:microsoft.com/office/officeart/2005/8/layout/process1"/>
    <dgm:cxn modelId="{3DF55FE5-2E1D-4567-8A97-3493975CA858}" type="presParOf" srcId="{28687C6B-06B2-4721-ABF6-45769CE1C35F}" destId="{ECC224C6-255A-44DE-9E40-846E0EEB1A74}" srcOrd="3" destOrd="0" presId="urn:microsoft.com/office/officeart/2005/8/layout/process1"/>
    <dgm:cxn modelId="{6806A857-56D8-40DC-AF64-377DACF163AA}" type="presParOf" srcId="{ECC224C6-255A-44DE-9E40-846E0EEB1A74}" destId="{82DE629E-1DBD-490A-BBD7-6E7BA6CE5535}" srcOrd="0" destOrd="0" presId="urn:microsoft.com/office/officeart/2005/8/layout/process1"/>
    <dgm:cxn modelId="{7E34487F-8080-45D6-9823-C45B9680AC21}" type="presParOf" srcId="{28687C6B-06B2-4721-ABF6-45769CE1C35F}" destId="{A5A1C111-0441-403C-83FD-2A7415A0330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D32B8-FE55-40AA-838D-686980D46F13}">
      <dsp:nvSpPr>
        <dsp:cNvPr id="0" name=""/>
        <dsp:cNvSpPr/>
      </dsp:nvSpPr>
      <dsp:spPr>
        <a:xfrm>
          <a:off x="0" y="1186110"/>
          <a:ext cx="1263478" cy="1495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Print Prospector Paging Slip </a:t>
          </a:r>
          <a:endParaRPr lang="en-US" sz="1600" kern="1200" dirty="0"/>
        </a:p>
      </dsp:txBody>
      <dsp:txXfrm>
        <a:off x="37006" y="1223116"/>
        <a:ext cx="1189466" cy="1421433"/>
      </dsp:txXfrm>
    </dsp:sp>
    <dsp:sp modelId="{A6DB325B-6F70-4E3C-B467-BFCBA75CE251}">
      <dsp:nvSpPr>
        <dsp:cNvPr id="0" name=""/>
        <dsp:cNvSpPr/>
      </dsp:nvSpPr>
      <dsp:spPr>
        <a:xfrm>
          <a:off x="1389826" y="1777161"/>
          <a:ext cx="267857" cy="313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389826" y="1839829"/>
        <a:ext cx="187500" cy="188006"/>
      </dsp:txXfrm>
    </dsp:sp>
    <dsp:sp modelId="{8CE01D4B-EB46-4C06-88DD-36A82F1CC7C6}">
      <dsp:nvSpPr>
        <dsp:cNvPr id="0" name=""/>
        <dsp:cNvSpPr/>
      </dsp:nvSpPr>
      <dsp:spPr>
        <a:xfrm>
          <a:off x="1768869" y="1186110"/>
          <a:ext cx="1263478" cy="1495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Check-out streaming video in INN-Reach</a:t>
          </a:r>
          <a:endParaRPr lang="en-US" sz="1600" kern="1200" dirty="0"/>
        </a:p>
      </dsp:txBody>
      <dsp:txXfrm>
        <a:off x="1805875" y="1223116"/>
        <a:ext cx="1189466" cy="1421433"/>
      </dsp:txXfrm>
    </dsp:sp>
    <dsp:sp modelId="{F9AA5409-EF32-47A3-84FF-472ECE7BEDD9}">
      <dsp:nvSpPr>
        <dsp:cNvPr id="0" name=""/>
        <dsp:cNvSpPr/>
      </dsp:nvSpPr>
      <dsp:spPr>
        <a:xfrm>
          <a:off x="3158695" y="1777161"/>
          <a:ext cx="267857" cy="313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158695" y="1839829"/>
        <a:ext cx="187500" cy="188006"/>
      </dsp:txXfrm>
    </dsp:sp>
    <dsp:sp modelId="{3F3DB4D0-BB77-4F9F-8F13-43E783C5E797}">
      <dsp:nvSpPr>
        <dsp:cNvPr id="0" name=""/>
        <dsp:cNvSpPr/>
      </dsp:nvSpPr>
      <dsp:spPr>
        <a:xfrm>
          <a:off x="3537739" y="1186110"/>
          <a:ext cx="1263478" cy="1495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Lending library emails vendor</a:t>
          </a:r>
          <a:endParaRPr lang="en-US" sz="1600" kern="1200" dirty="0"/>
        </a:p>
      </dsp:txBody>
      <dsp:txXfrm>
        <a:off x="3574745" y="1223116"/>
        <a:ext cx="1189466" cy="1421433"/>
      </dsp:txXfrm>
    </dsp:sp>
    <dsp:sp modelId="{ECC224C6-255A-44DE-9E40-846E0EEB1A74}">
      <dsp:nvSpPr>
        <dsp:cNvPr id="0" name=""/>
        <dsp:cNvSpPr/>
      </dsp:nvSpPr>
      <dsp:spPr>
        <a:xfrm>
          <a:off x="4927565" y="1777161"/>
          <a:ext cx="267857" cy="313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927565" y="1839829"/>
        <a:ext cx="187500" cy="188006"/>
      </dsp:txXfrm>
    </dsp:sp>
    <dsp:sp modelId="{A5A1C111-0441-403C-83FD-2A7415A03307}">
      <dsp:nvSpPr>
        <dsp:cNvPr id="0" name=""/>
        <dsp:cNvSpPr/>
      </dsp:nvSpPr>
      <dsp:spPr>
        <a:xfrm>
          <a:off x="5306609" y="1186110"/>
          <a:ext cx="1263478" cy="1495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Vendor adds video to borrowing library’s portal</a:t>
          </a:r>
          <a:endParaRPr lang="en-US" sz="1600" kern="1200" dirty="0"/>
        </a:p>
      </dsp:txBody>
      <dsp:txXfrm>
        <a:off x="5343615" y="1223116"/>
        <a:ext cx="1189466" cy="1421433"/>
      </dsp:txXfrm>
    </dsp:sp>
    <dsp:sp modelId="{2EC131A4-FC05-491F-A34A-5B89A058150E}">
      <dsp:nvSpPr>
        <dsp:cNvPr id="0" name=""/>
        <dsp:cNvSpPr/>
      </dsp:nvSpPr>
      <dsp:spPr>
        <a:xfrm>
          <a:off x="6696435" y="1777161"/>
          <a:ext cx="267857" cy="313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696435" y="1839829"/>
        <a:ext cx="187500" cy="188006"/>
      </dsp:txXfrm>
    </dsp:sp>
    <dsp:sp modelId="{D7585D2C-5603-498E-A988-6E8CA09878F6}">
      <dsp:nvSpPr>
        <dsp:cNvPr id="0" name=""/>
        <dsp:cNvSpPr/>
      </dsp:nvSpPr>
      <dsp:spPr>
        <a:xfrm>
          <a:off x="7075478" y="1186110"/>
          <a:ext cx="1263478" cy="1495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Lending library let’s Borrowing library know</a:t>
          </a:r>
          <a:endParaRPr lang="en-US" sz="1600" kern="1200" dirty="0"/>
        </a:p>
      </dsp:txBody>
      <dsp:txXfrm>
        <a:off x="7112484" y="1223116"/>
        <a:ext cx="1189466" cy="1421433"/>
      </dsp:txXfrm>
    </dsp:sp>
    <dsp:sp modelId="{42822C6F-2EC1-4BBC-B729-7FAAD0D1FFA7}">
      <dsp:nvSpPr>
        <dsp:cNvPr id="0" name=""/>
        <dsp:cNvSpPr/>
      </dsp:nvSpPr>
      <dsp:spPr>
        <a:xfrm>
          <a:off x="8465305" y="1777161"/>
          <a:ext cx="267857" cy="3133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8465305" y="1839829"/>
        <a:ext cx="187500" cy="188006"/>
      </dsp:txXfrm>
    </dsp:sp>
    <dsp:sp modelId="{FF6BDB3D-011A-42B2-830C-BC669B8DA0CB}">
      <dsp:nvSpPr>
        <dsp:cNvPr id="0" name=""/>
        <dsp:cNvSpPr/>
      </dsp:nvSpPr>
      <dsp:spPr>
        <a:xfrm>
          <a:off x="8844348" y="1186110"/>
          <a:ext cx="1263478" cy="14954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Check-in streaming video in INN-Reach</a:t>
          </a:r>
          <a:endParaRPr lang="en-US" sz="1600" kern="1200" dirty="0"/>
        </a:p>
      </dsp:txBody>
      <dsp:txXfrm>
        <a:off x="8881354" y="1223116"/>
        <a:ext cx="1189466" cy="1421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D32B8-FE55-40AA-838D-686980D46F13}">
      <dsp:nvSpPr>
        <dsp:cNvPr id="0" name=""/>
        <dsp:cNvSpPr/>
      </dsp:nvSpPr>
      <dsp:spPr>
        <a:xfrm>
          <a:off x="8883" y="1137249"/>
          <a:ext cx="2655278" cy="15931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Patron submits Prospector request</a:t>
          </a:r>
          <a:endParaRPr lang="en-US" sz="2000" kern="1200" dirty="0"/>
        </a:p>
      </dsp:txBody>
      <dsp:txXfrm>
        <a:off x="55545" y="1183911"/>
        <a:ext cx="2561954" cy="1499843"/>
      </dsp:txXfrm>
    </dsp:sp>
    <dsp:sp modelId="{A6DB325B-6F70-4E3C-B467-BFCBA75CE251}">
      <dsp:nvSpPr>
        <dsp:cNvPr id="0" name=""/>
        <dsp:cNvSpPr/>
      </dsp:nvSpPr>
      <dsp:spPr>
        <a:xfrm>
          <a:off x="2929690" y="1604578"/>
          <a:ext cx="562919" cy="658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929690" y="1736280"/>
        <a:ext cx="394043" cy="395105"/>
      </dsp:txXfrm>
    </dsp:sp>
    <dsp:sp modelId="{3F3DB4D0-BB77-4F9F-8F13-43E783C5E797}">
      <dsp:nvSpPr>
        <dsp:cNvPr id="0" name=""/>
        <dsp:cNvSpPr/>
      </dsp:nvSpPr>
      <dsp:spPr>
        <a:xfrm>
          <a:off x="3726274" y="1137249"/>
          <a:ext cx="2655278" cy="15931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Streaming video shows up in Borrowing library’s portal within 1-3 business days</a:t>
          </a:r>
          <a:endParaRPr lang="en-US" sz="2000" kern="1200" dirty="0"/>
        </a:p>
      </dsp:txBody>
      <dsp:txXfrm>
        <a:off x="3772936" y="1183911"/>
        <a:ext cx="2561954" cy="1499843"/>
      </dsp:txXfrm>
    </dsp:sp>
    <dsp:sp modelId="{ECC224C6-255A-44DE-9E40-846E0EEB1A74}">
      <dsp:nvSpPr>
        <dsp:cNvPr id="0" name=""/>
        <dsp:cNvSpPr/>
      </dsp:nvSpPr>
      <dsp:spPr>
        <a:xfrm>
          <a:off x="6647080" y="1604578"/>
          <a:ext cx="562919" cy="658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647080" y="1736280"/>
        <a:ext cx="394043" cy="395105"/>
      </dsp:txXfrm>
    </dsp:sp>
    <dsp:sp modelId="{A5A1C111-0441-403C-83FD-2A7415A03307}">
      <dsp:nvSpPr>
        <dsp:cNvPr id="0" name=""/>
        <dsp:cNvSpPr/>
      </dsp:nvSpPr>
      <dsp:spPr>
        <a:xfrm>
          <a:off x="7443664" y="1137249"/>
          <a:ext cx="2655278" cy="15931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Borrowing library emails patron temporary link</a:t>
          </a:r>
          <a:endParaRPr lang="en-US" sz="2000" kern="1200" dirty="0"/>
        </a:p>
      </dsp:txBody>
      <dsp:txXfrm>
        <a:off x="7490326" y="1183911"/>
        <a:ext cx="2561954" cy="14998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1449219"/>
          </a:xfrm>
          <a:prstGeom prst="rect">
            <a:avLst/>
          </a:prstGeom>
          <a:noFill/>
          <a:ln>
            <a:noFill/>
          </a:ln>
        </p:spPr>
        <p:txBody>
          <a:bodyPr spcFirstLastPara="1" wrap="square" lIns="164225" tIns="82075" rIns="164225" bIns="82075" anchor="t" anchorCtr="0"/>
          <a:lstStyle>
            <a:lvl1pPr marR="0" lvl="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09" y="0"/>
            <a:ext cx="4028440" cy="1449219"/>
          </a:xfrm>
          <a:prstGeom prst="rect">
            <a:avLst/>
          </a:prstGeom>
          <a:noFill/>
          <a:ln>
            <a:noFill/>
          </a:ln>
        </p:spPr>
        <p:txBody>
          <a:bodyPr spcFirstLastPara="1" wrap="square" lIns="164225" tIns="82075" rIns="164225" bIns="82075" anchor="t" anchorCtr="0"/>
          <a:lstStyle>
            <a:lvl1pPr marR="0" lvl="0" algn="r"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16375" y="3609975"/>
            <a:ext cx="17329150" cy="9748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13900450"/>
            <a:ext cx="7437120" cy="11373095"/>
          </a:xfrm>
          <a:prstGeom prst="rect">
            <a:avLst/>
          </a:prstGeom>
          <a:noFill/>
          <a:ln>
            <a:noFill/>
          </a:ln>
        </p:spPr>
        <p:txBody>
          <a:bodyPr spcFirstLastPara="1" wrap="square" lIns="164225" tIns="82075" rIns="164225" bIns="8207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27434838"/>
            <a:ext cx="4028440" cy="1449216"/>
          </a:xfrm>
          <a:prstGeom prst="rect">
            <a:avLst/>
          </a:prstGeom>
          <a:noFill/>
          <a:ln>
            <a:noFill/>
          </a:ln>
        </p:spPr>
        <p:txBody>
          <a:bodyPr spcFirstLastPara="1" wrap="square" lIns="164225" tIns="82075" rIns="164225" bIns="82075" anchor="b" anchorCtr="0"/>
          <a:lstStyle>
            <a:lvl1pPr marR="0" lvl="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09" y="27434838"/>
            <a:ext cx="4028440" cy="1449216"/>
          </a:xfrm>
          <a:prstGeom prst="rect">
            <a:avLst/>
          </a:prstGeom>
          <a:noFill/>
          <a:ln>
            <a:noFill/>
          </a:ln>
        </p:spPr>
        <p:txBody>
          <a:bodyPr spcFirstLastPara="1" wrap="square" lIns="164225" tIns="82075" rIns="164225" bIns="82075" anchor="b" anchorCtr="0">
            <a:noAutofit/>
          </a:bodyPr>
          <a:lstStyle/>
          <a:p>
            <a:pPr marL="0" marR="0" lvl="0" indent="0" algn="r" rtl="0">
              <a:lnSpc>
                <a:spcPct val="100000"/>
              </a:lnSpc>
              <a:spcBef>
                <a:spcPts val="0"/>
              </a:spcBef>
              <a:spcAft>
                <a:spcPts val="0"/>
              </a:spcAft>
              <a:buClr>
                <a:schemeClr val="dk1"/>
              </a:buClr>
              <a:buSzPts val="2200"/>
              <a:buFont typeface="Calibri"/>
              <a:buNone/>
            </a:pPr>
            <a:fld id="{00000000-1234-1234-1234-123412341234}" type="slidenum">
              <a:rPr lang="en-US" sz="2200" b="0" i="0" u="none" strike="noStrike" cap="none">
                <a:solidFill>
                  <a:schemeClr val="dk1"/>
                </a:solidFill>
                <a:latin typeface="Calibri"/>
                <a:ea typeface="Calibri"/>
                <a:cs typeface="Calibri"/>
                <a:sym typeface="Calibri"/>
              </a:rPr>
              <a:t>‹#›</a:t>
            </a:fld>
            <a:endParaRPr sz="2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nlinelearningsurvey.com/reports/freeingthetextbook201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929640" y="13900450"/>
            <a:ext cx="7437120" cy="11373095"/>
          </a:xfrm>
          <a:prstGeom prst="rect">
            <a:avLst/>
          </a:prstGeom>
          <a:noFill/>
          <a:ln>
            <a:noFill/>
          </a:ln>
        </p:spPr>
        <p:txBody>
          <a:bodyPr spcFirstLastPara="1" wrap="square" lIns="164225" tIns="82075" rIns="164225" bIns="82075"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1:notes"/>
          <p:cNvSpPr>
            <a:spLocks noGrp="1" noRot="1" noChangeAspect="1"/>
          </p:cNvSpPr>
          <p:nvPr>
            <p:ph type="sldImg" idx="2"/>
          </p:nvPr>
        </p:nvSpPr>
        <p:spPr>
          <a:xfrm>
            <a:off x="-4016375" y="3609975"/>
            <a:ext cx="17329150" cy="9748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This will provide another way for patrons to search for streaming videos they can ILL.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2200"/>
              <a:buFont typeface="Calibri"/>
              <a:buNone/>
            </a:pPr>
            <a:fld id="{00000000-1234-1234-1234-123412341234}" type="slidenum">
              <a:rPr lang="en-US" sz="2200" b="0" i="0" u="none" strike="noStrike" cap="none" smtClean="0">
                <a:solidFill>
                  <a:schemeClr val="dk1"/>
                </a:solidFill>
                <a:latin typeface="Calibri"/>
                <a:ea typeface="Calibri"/>
                <a:cs typeface="Calibri"/>
                <a:sym typeface="Calibri"/>
              </a:rPr>
              <a:t>14</a:t>
            </a:fld>
            <a:endParaRPr lang="en-US" sz="2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988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2200"/>
              <a:buFont typeface="Calibri"/>
              <a:buNone/>
            </a:pPr>
            <a:fld id="{00000000-1234-1234-1234-123412341234}" type="slidenum">
              <a:rPr lang="en-US" sz="2200" b="0" i="0" u="none" strike="noStrike" cap="none" smtClean="0">
                <a:solidFill>
                  <a:schemeClr val="dk1"/>
                </a:solidFill>
                <a:latin typeface="Calibri"/>
                <a:ea typeface="Calibri"/>
                <a:cs typeface="Calibri"/>
                <a:sym typeface="Calibri"/>
              </a:rPr>
              <a:t>15</a:t>
            </a:fld>
            <a:endParaRPr lang="en-US" sz="2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192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2200"/>
              <a:buFont typeface="Calibri"/>
              <a:buNone/>
            </a:pPr>
            <a:fld id="{00000000-1234-1234-1234-123412341234}" type="slidenum">
              <a:rPr lang="en-US" sz="2200" b="0" i="0" u="none" strike="noStrike" cap="none" smtClean="0">
                <a:solidFill>
                  <a:schemeClr val="dk1"/>
                </a:solidFill>
                <a:latin typeface="Calibri"/>
                <a:ea typeface="Calibri"/>
                <a:cs typeface="Calibri"/>
                <a:sym typeface="Calibri"/>
              </a:rPr>
              <a:t>16</a:t>
            </a:fld>
            <a:endParaRPr lang="en-US" sz="2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9197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2200"/>
              <a:buFont typeface="Calibri"/>
              <a:buNone/>
            </a:pPr>
            <a:fld id="{00000000-1234-1234-1234-123412341234}" type="slidenum">
              <a:rPr lang="en-US" sz="2200" b="0" i="0" u="none" strike="noStrike" cap="none" smtClean="0">
                <a:solidFill>
                  <a:schemeClr val="dk1"/>
                </a:solidFill>
                <a:latin typeface="Calibri"/>
                <a:ea typeface="Calibri"/>
                <a:cs typeface="Calibri"/>
                <a:sym typeface="Calibri"/>
              </a:rPr>
              <a:t>19</a:t>
            </a:fld>
            <a:endParaRPr lang="en-US" sz="2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4423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4:notes"/>
          <p:cNvSpPr txBox="1">
            <a:spLocks noGrp="1"/>
          </p:cNvSpPr>
          <p:nvPr>
            <p:ph type="body" idx="1"/>
          </p:nvPr>
        </p:nvSpPr>
        <p:spPr>
          <a:xfrm>
            <a:off x="929640" y="13900450"/>
            <a:ext cx="7437120" cy="11373095"/>
          </a:xfrm>
          <a:prstGeom prst="rect">
            <a:avLst/>
          </a:prstGeom>
          <a:noFill/>
          <a:ln>
            <a:noFill/>
          </a:ln>
        </p:spPr>
        <p:txBody>
          <a:bodyPr spcFirstLastPara="1" wrap="square" lIns="164225" tIns="82075" rIns="164225" bIns="82075" anchor="t" anchorCtr="0">
            <a:noAutofit/>
          </a:bodyPr>
          <a:lstStyle/>
          <a:p>
            <a:pPr marL="0" lvl="0" indent="0" algn="l" rtl="0">
              <a:lnSpc>
                <a:spcPct val="100000"/>
              </a:lnSpc>
              <a:spcBef>
                <a:spcPts val="0"/>
              </a:spcBef>
              <a:spcAft>
                <a:spcPts val="0"/>
              </a:spcAft>
              <a:buSzPts val="1400"/>
              <a:buNone/>
            </a:pPr>
            <a:endParaRPr dirty="0"/>
          </a:p>
        </p:txBody>
      </p:sp>
      <p:sp>
        <p:nvSpPr>
          <p:cNvPr id="336" name="Google Shape;336;p14:notes"/>
          <p:cNvSpPr>
            <a:spLocks noGrp="1" noRot="1" noChangeAspect="1"/>
          </p:cNvSpPr>
          <p:nvPr>
            <p:ph type="sldImg" idx="2"/>
          </p:nvPr>
        </p:nvSpPr>
        <p:spPr>
          <a:xfrm>
            <a:off x="-4016375" y="3609975"/>
            <a:ext cx="17329150" cy="9748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233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3" name="Google Shape;1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428076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Beyond the survey we saw other reasons why this is important. 2017 ACRL stat show over 65 million streaming video in academic libraries. By 2020, it is estimated that streaming video viewing in libraries will be the equivalent of 7.2 billion DVDs per month (Against the Grain, June 2018, p. 72)</a:t>
            </a:r>
            <a:endParaRPr dirty="0"/>
          </a:p>
          <a:p>
            <a:pPr marL="0" lvl="0" indent="0" algn="l" rtl="0">
              <a:spcBef>
                <a:spcPts val="0"/>
              </a:spcBef>
              <a:spcAft>
                <a:spcPts val="0"/>
              </a:spcAft>
              <a:buNone/>
            </a:pPr>
            <a:r>
              <a:rPr lang="en-US" dirty="0"/>
              <a:t/>
            </a:r>
            <a:br>
              <a:rPr lang="en-US" dirty="0"/>
            </a:br>
            <a:r>
              <a:rPr lang="en-US" dirty="0"/>
              <a:t>The next most common faculty requirement is access to an online homework system (37%), followed by video and film (28%). Most course material requirements remained relatively stable in 2017-18, as compared to 2016-17. Changes are present in the requirements for “articles and case studies” (down from 53% to 47%), and in “videos and film” (increasing from 22% to 28%). 2018 National Higher Education Report</a:t>
            </a:r>
            <a:endParaRPr dirty="0"/>
          </a:p>
          <a:p>
            <a:pPr marL="0" lvl="0" indent="0" algn="l" rtl="0">
              <a:spcBef>
                <a:spcPts val="0"/>
              </a:spcBef>
              <a:spcAft>
                <a:spcPts val="0"/>
              </a:spcAft>
              <a:buNone/>
            </a:pPr>
            <a:r>
              <a:rPr lang="en-US" b="1" u="sng" dirty="0">
                <a:solidFill>
                  <a:schemeClr val="hlink"/>
                </a:solidFill>
                <a:hlinkClick r:id="rId3"/>
              </a:rPr>
              <a:t> Freeing the Textbook: Open Education Resources in U.S. Higher Education, 2018</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91332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p:txBody>
      </p:sp>
      <p:sp>
        <p:nvSpPr>
          <p:cNvPr id="176" name="Google Shape;1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67820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4016375" y="3609975"/>
            <a:ext cx="17329150" cy="9748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929640" y="13900450"/>
            <a:ext cx="7437120" cy="11373095"/>
          </a:xfrm>
          <a:prstGeom prst="rect">
            <a:avLst/>
          </a:prstGeom>
          <a:noFill/>
          <a:ln>
            <a:noFill/>
          </a:ln>
        </p:spPr>
        <p:txBody>
          <a:bodyPr spcFirstLastPara="1" wrap="square" lIns="164225" tIns="82075" rIns="164225" bIns="82075" anchor="t" anchorCtr="0">
            <a:noAutofit/>
          </a:bodyPr>
          <a:lstStyle/>
          <a:p>
            <a:pPr marL="0" lvl="0" indent="0" algn="l" rtl="0">
              <a:lnSpc>
                <a:spcPct val="100000"/>
              </a:lnSpc>
              <a:spcBef>
                <a:spcPts val="0"/>
              </a:spcBef>
              <a:spcAft>
                <a:spcPts val="0"/>
              </a:spcAft>
              <a:buClr>
                <a:schemeClr val="dk1"/>
              </a:buClr>
              <a:buSzPts val="1400"/>
              <a:buNone/>
            </a:pPr>
            <a:endParaRPr/>
          </a:p>
        </p:txBody>
      </p:sp>
      <p:sp>
        <p:nvSpPr>
          <p:cNvPr id="285" name="Google Shape;285;p8:notes"/>
          <p:cNvSpPr txBox="1">
            <a:spLocks noGrp="1"/>
          </p:cNvSpPr>
          <p:nvPr>
            <p:ph type="sldNum" idx="12"/>
          </p:nvPr>
        </p:nvSpPr>
        <p:spPr>
          <a:xfrm>
            <a:off x="5265809" y="27434838"/>
            <a:ext cx="4028440" cy="1449216"/>
          </a:xfrm>
          <a:prstGeom prst="rect">
            <a:avLst/>
          </a:prstGeom>
          <a:noFill/>
          <a:ln>
            <a:noFill/>
          </a:ln>
        </p:spPr>
        <p:txBody>
          <a:bodyPr spcFirstLastPara="1" wrap="square" lIns="164225" tIns="82075" rIns="164225" bIns="82075"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0:notes"/>
          <p:cNvSpPr>
            <a:spLocks noGrp="1" noRot="1" noChangeAspect="1"/>
          </p:cNvSpPr>
          <p:nvPr>
            <p:ph type="sldImg" idx="2"/>
          </p:nvPr>
        </p:nvSpPr>
        <p:spPr>
          <a:xfrm>
            <a:off x="-4016375" y="3609975"/>
            <a:ext cx="17329150" cy="9748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0:notes"/>
          <p:cNvSpPr txBox="1">
            <a:spLocks noGrp="1"/>
          </p:cNvSpPr>
          <p:nvPr>
            <p:ph type="body" idx="1"/>
          </p:nvPr>
        </p:nvSpPr>
        <p:spPr>
          <a:xfrm>
            <a:off x="929640" y="13900450"/>
            <a:ext cx="7437120" cy="11373095"/>
          </a:xfrm>
          <a:prstGeom prst="rect">
            <a:avLst/>
          </a:prstGeom>
          <a:noFill/>
          <a:ln>
            <a:noFill/>
          </a:ln>
        </p:spPr>
        <p:txBody>
          <a:bodyPr spcFirstLastPara="1" wrap="square" lIns="164225" tIns="82075" rIns="164225" bIns="82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The ILL terms and guidelines would be agreed upon by participating libraries and vendor partners.</a:t>
            </a:r>
            <a:endParaRPr/>
          </a:p>
        </p:txBody>
      </p:sp>
      <p:sp>
        <p:nvSpPr>
          <p:cNvPr id="302" name="Google Shape;302;p10:notes"/>
          <p:cNvSpPr txBox="1">
            <a:spLocks noGrp="1"/>
          </p:cNvSpPr>
          <p:nvPr>
            <p:ph type="sldNum" idx="12"/>
          </p:nvPr>
        </p:nvSpPr>
        <p:spPr>
          <a:xfrm>
            <a:off x="5265809" y="27434838"/>
            <a:ext cx="4028440" cy="1449216"/>
          </a:xfrm>
          <a:prstGeom prst="rect">
            <a:avLst/>
          </a:prstGeom>
          <a:noFill/>
          <a:ln>
            <a:noFill/>
          </a:ln>
        </p:spPr>
        <p:txBody>
          <a:bodyPr spcFirstLastPara="1" wrap="square" lIns="164225" tIns="82075" rIns="164225" bIns="82075" anchor="b" anchorCtr="0">
            <a:noAutofit/>
          </a:bodyPr>
          <a:lstStyle/>
          <a:p>
            <a:pPr marL="0" marR="0" lvl="0" indent="0" algn="r" rtl="0">
              <a:lnSpc>
                <a:spcPct val="100000"/>
              </a:lnSpc>
              <a:spcBef>
                <a:spcPts val="0"/>
              </a:spcBef>
              <a:spcAft>
                <a:spcPts val="0"/>
              </a:spcAft>
              <a:buClr>
                <a:schemeClr val="dk1"/>
              </a:buClr>
              <a:buSzPts val="2200"/>
              <a:buFont typeface="Calibri"/>
              <a:buNone/>
            </a:pPr>
            <a:fld id="{00000000-1234-1234-1234-123412341234}" type="slidenum">
              <a:rPr lang="en-US" sz="2200" b="0" i="0" u="none" strike="noStrike" cap="none">
                <a:solidFill>
                  <a:schemeClr val="dk1"/>
                </a:solidFill>
                <a:latin typeface="Calibri"/>
                <a:ea typeface="Calibri"/>
                <a:cs typeface="Calibri"/>
                <a:sym typeface="Calibri"/>
              </a:rPr>
              <a:t>8</a:t>
            </a:fld>
            <a:endParaRPr sz="2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a:spLocks noGrp="1" noRot="1" noChangeAspect="1"/>
          </p:cNvSpPr>
          <p:nvPr>
            <p:ph type="sldImg" idx="2"/>
          </p:nvPr>
        </p:nvSpPr>
        <p:spPr>
          <a:xfrm>
            <a:off x="-4016375" y="3609975"/>
            <a:ext cx="17329150" cy="9748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1:notes"/>
          <p:cNvSpPr txBox="1">
            <a:spLocks noGrp="1"/>
          </p:cNvSpPr>
          <p:nvPr>
            <p:ph type="body" idx="1"/>
          </p:nvPr>
        </p:nvSpPr>
        <p:spPr>
          <a:xfrm>
            <a:off x="929640" y="13900450"/>
            <a:ext cx="7437120" cy="11373095"/>
          </a:xfrm>
          <a:prstGeom prst="rect">
            <a:avLst/>
          </a:prstGeom>
          <a:noFill/>
          <a:ln>
            <a:noFill/>
          </a:ln>
        </p:spPr>
        <p:txBody>
          <a:bodyPr spcFirstLastPara="1" wrap="square" lIns="164225" tIns="82075" rIns="164225" bIns="82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A vital piece to the success of the pilot is the collection of useful statistics for all participants. The types of statistics that are collected and how often would be agreed upon by all participants. Some examples of statistics that the Alliance libraries will collect include: </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10" name="Google Shape;310;p11:notes"/>
          <p:cNvSpPr txBox="1">
            <a:spLocks noGrp="1"/>
          </p:cNvSpPr>
          <p:nvPr>
            <p:ph type="sldNum" idx="12"/>
          </p:nvPr>
        </p:nvSpPr>
        <p:spPr>
          <a:xfrm>
            <a:off x="5265809" y="27434838"/>
            <a:ext cx="4028440" cy="1449216"/>
          </a:xfrm>
          <a:prstGeom prst="rect">
            <a:avLst/>
          </a:prstGeom>
          <a:noFill/>
          <a:ln>
            <a:noFill/>
          </a:ln>
        </p:spPr>
        <p:txBody>
          <a:bodyPr spcFirstLastPara="1" wrap="square" lIns="164225" tIns="82075" rIns="164225" bIns="82075" anchor="b" anchorCtr="0">
            <a:noAutofit/>
          </a:bodyPr>
          <a:lstStyle/>
          <a:p>
            <a:pPr marL="0" marR="0" lvl="0" indent="0" algn="r" rtl="0">
              <a:lnSpc>
                <a:spcPct val="100000"/>
              </a:lnSpc>
              <a:spcBef>
                <a:spcPts val="0"/>
              </a:spcBef>
              <a:spcAft>
                <a:spcPts val="0"/>
              </a:spcAft>
              <a:buClr>
                <a:schemeClr val="dk1"/>
              </a:buClr>
              <a:buSzPts val="2200"/>
              <a:buFont typeface="Calibri"/>
              <a:buNone/>
            </a:pPr>
            <a:fld id="{00000000-1234-1234-1234-123412341234}" type="slidenum">
              <a:rPr lang="en-US" sz="2200" b="0" i="0" u="none" strike="noStrike" cap="none">
                <a:solidFill>
                  <a:schemeClr val="dk1"/>
                </a:solidFill>
                <a:latin typeface="Calibri"/>
                <a:ea typeface="Calibri"/>
                <a:cs typeface="Calibri"/>
                <a:sym typeface="Calibri"/>
              </a:rPr>
              <a:t>9</a:t>
            </a:fld>
            <a:endParaRPr sz="2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2200"/>
              <a:buFont typeface="Calibri"/>
              <a:buNone/>
            </a:pPr>
            <a:fld id="{00000000-1234-1234-1234-123412341234}" type="slidenum">
              <a:rPr lang="en-US" sz="2200" b="0" i="0" u="none" strike="noStrike" cap="none" smtClean="0">
                <a:solidFill>
                  <a:schemeClr val="dk1"/>
                </a:solidFill>
                <a:latin typeface="Calibri"/>
                <a:ea typeface="Calibri"/>
                <a:cs typeface="Calibri"/>
                <a:sym typeface="Calibri"/>
              </a:rPr>
              <a:t>11</a:t>
            </a:fld>
            <a:endParaRPr lang="en-US" sz="2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6164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The item and 856 field changes will automatically update in Prospector. The keyword indexing can take up to 15 minutes to update in Prospector.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2200"/>
              <a:buFont typeface="Calibri"/>
              <a:buNone/>
            </a:pPr>
            <a:fld id="{00000000-1234-1234-1234-123412341234}" type="slidenum">
              <a:rPr lang="en-US" sz="2200" b="0" i="0" u="none" strike="noStrike" cap="none" smtClean="0">
                <a:solidFill>
                  <a:schemeClr val="dk1"/>
                </a:solidFill>
                <a:latin typeface="Calibri"/>
                <a:ea typeface="Calibri"/>
                <a:cs typeface="Calibri"/>
                <a:sym typeface="Calibri"/>
              </a:rPr>
              <a:t>13</a:t>
            </a:fld>
            <a:endParaRPr lang="en-US" sz="2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6283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835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1287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3986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3482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398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9694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5330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166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269133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6153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240664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8036988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Y.DIVITTORIO@UCDENVER.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philip.gaddis@ucdenver.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mailto:sommer.browning@ucdenver.edu" TargetMode="External"/><Relationship Id="rId7"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g"/><Relationship Id="rId17" Type="http://schemas.openxmlformats.org/officeDocument/2006/relationships/image" Target="../media/image21.jpg"/><Relationship Id="rId2" Type="http://schemas.openxmlformats.org/officeDocument/2006/relationships/notesSlide" Target="../notesSlides/notesSlide4.xml"/><Relationship Id="rId16"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5" Type="http://schemas.openxmlformats.org/officeDocument/2006/relationships/image" Target="../media/image1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hyperlink" Target="https://www.swank.com/digital-campus" TargetMode="External"/><Relationship Id="rId2" Type="http://schemas.openxmlformats.org/officeDocument/2006/relationships/hyperlink" Target="https://www.infobase.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156" name="Google Shape;156;p27"/>
          <p:cNvSpPr/>
          <p:nvPr/>
        </p:nvSpPr>
        <p:spPr>
          <a:xfrm>
            <a:off x="1784420" y="457200"/>
            <a:ext cx="9674518" cy="313095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7"/>
          <p:cNvSpPr txBox="1">
            <a:spLocks noGrp="1"/>
          </p:cNvSpPr>
          <p:nvPr>
            <p:ph type="ctrTitle"/>
          </p:nvPr>
        </p:nvSpPr>
        <p:spPr>
          <a:xfrm>
            <a:off x="1965275" y="668750"/>
            <a:ext cx="9573000" cy="333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FFFF"/>
              </a:buClr>
              <a:buSzPts val="4000"/>
              <a:buFont typeface="Cabin"/>
              <a:buNone/>
            </a:pPr>
            <a:r>
              <a:rPr lang="en-US" sz="4800" dirty="0">
                <a:solidFill>
                  <a:srgbClr val="FFFFFF"/>
                </a:solidFill>
              </a:rPr>
              <a:t>SILLVR: Streaming Interlibrary Loan Video </a:t>
            </a:r>
            <a:r>
              <a:rPr lang="en-US" sz="4800" dirty="0" smtClean="0">
                <a:solidFill>
                  <a:srgbClr val="FFFFFF"/>
                </a:solidFill>
              </a:rPr>
              <a:t>Resources</a:t>
            </a:r>
            <a:endParaRPr sz="4800" dirty="0">
              <a:solidFill>
                <a:srgbClr val="FFFFFF"/>
              </a:solidFill>
            </a:endParaRPr>
          </a:p>
          <a:p>
            <a:pPr marL="0" lvl="0" indent="0" algn="l" rtl="0">
              <a:lnSpc>
                <a:spcPct val="100000"/>
              </a:lnSpc>
              <a:spcBef>
                <a:spcPts val="0"/>
              </a:spcBef>
              <a:spcAft>
                <a:spcPts val="0"/>
              </a:spcAft>
              <a:buClr>
                <a:srgbClr val="FFFFFF"/>
              </a:buClr>
              <a:buSzPts val="4000"/>
              <a:buFont typeface="Cabin"/>
              <a:buNone/>
            </a:pPr>
            <a:endParaRPr sz="2400" dirty="0">
              <a:solidFill>
                <a:srgbClr val="FFFFFF"/>
              </a:solidFill>
            </a:endParaRPr>
          </a:p>
          <a:p>
            <a:pPr marL="0" lvl="0" indent="0" algn="l" rtl="0">
              <a:lnSpc>
                <a:spcPct val="100000"/>
              </a:lnSpc>
              <a:spcBef>
                <a:spcPts val="0"/>
              </a:spcBef>
              <a:spcAft>
                <a:spcPts val="0"/>
              </a:spcAft>
              <a:buClr>
                <a:srgbClr val="FFFFFF"/>
              </a:buClr>
              <a:buSzPts val="4000"/>
              <a:buFont typeface="Cabin"/>
              <a:buNone/>
            </a:pPr>
            <a:endParaRPr sz="2400" dirty="0">
              <a:solidFill>
                <a:srgbClr val="FFFFFF"/>
              </a:solidFill>
            </a:endParaRPr>
          </a:p>
          <a:p>
            <a:pPr marL="0" lvl="0" indent="0" algn="l" rtl="0">
              <a:lnSpc>
                <a:spcPct val="100000"/>
              </a:lnSpc>
              <a:spcBef>
                <a:spcPts val="0"/>
              </a:spcBef>
              <a:spcAft>
                <a:spcPts val="0"/>
              </a:spcAft>
              <a:buClr>
                <a:srgbClr val="FFFFFF"/>
              </a:buClr>
              <a:buSzPts val="4000"/>
              <a:buFont typeface="Cabin"/>
              <a:buNone/>
            </a:pPr>
            <a:endParaRPr sz="2400" dirty="0">
              <a:solidFill>
                <a:srgbClr val="FFFFFF"/>
              </a:solidFill>
            </a:endParaRPr>
          </a:p>
        </p:txBody>
      </p:sp>
      <p:sp>
        <p:nvSpPr>
          <p:cNvPr id="158" name="Google Shape;158;p27"/>
          <p:cNvSpPr txBox="1">
            <a:spLocks noGrp="1"/>
          </p:cNvSpPr>
          <p:nvPr>
            <p:ph type="subTitle" idx="1"/>
          </p:nvPr>
        </p:nvSpPr>
        <p:spPr>
          <a:xfrm>
            <a:off x="1784425" y="3756454"/>
            <a:ext cx="9900300" cy="2560346"/>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000000"/>
              </a:buClr>
              <a:buSzPts val="1191"/>
              <a:buNone/>
            </a:pPr>
            <a:r>
              <a:rPr lang="en-US" sz="2400" b="1" dirty="0" smtClean="0">
                <a:solidFill>
                  <a:srgbClr val="000000"/>
                </a:solidFill>
              </a:rPr>
              <a:t>Alliance Cat-Ref Meeting / November 6, </a:t>
            </a:r>
            <a:r>
              <a:rPr lang="en-US" sz="2400" b="1" dirty="0">
                <a:solidFill>
                  <a:srgbClr val="000000"/>
                </a:solidFill>
              </a:rPr>
              <a:t>2019 </a:t>
            </a:r>
            <a:endParaRPr sz="2400" dirty="0">
              <a:solidFill>
                <a:srgbClr val="000000"/>
              </a:solidFill>
            </a:endParaRPr>
          </a:p>
          <a:p>
            <a:pPr marL="0" lvl="0" indent="0" algn="l" rtl="0">
              <a:lnSpc>
                <a:spcPct val="90000"/>
              </a:lnSpc>
              <a:spcBef>
                <a:spcPts val="0"/>
              </a:spcBef>
              <a:spcAft>
                <a:spcPts val="0"/>
              </a:spcAft>
              <a:buClr>
                <a:schemeClr val="dk1"/>
              </a:buClr>
              <a:buSzPts val="1191"/>
              <a:buNone/>
            </a:pPr>
            <a:endParaRPr sz="1295" b="1" dirty="0">
              <a:solidFill>
                <a:srgbClr val="484F56"/>
              </a:solidFill>
            </a:endParaRPr>
          </a:p>
          <a:p>
            <a:pPr marL="0" lvl="0" indent="0" algn="l" rtl="0">
              <a:lnSpc>
                <a:spcPct val="90000"/>
              </a:lnSpc>
              <a:spcBef>
                <a:spcPts val="0"/>
              </a:spcBef>
              <a:spcAft>
                <a:spcPts val="0"/>
              </a:spcAft>
              <a:buClr>
                <a:schemeClr val="dk1"/>
              </a:buClr>
              <a:buSzPts val="1021"/>
              <a:buNone/>
            </a:pPr>
            <a:endParaRPr sz="1400" b="1" dirty="0"/>
          </a:p>
          <a:p>
            <a:pPr marL="0" lvl="0" indent="0" algn="l" rtl="0">
              <a:lnSpc>
                <a:spcPct val="90000"/>
              </a:lnSpc>
              <a:spcBef>
                <a:spcPts val="0"/>
              </a:spcBef>
              <a:spcAft>
                <a:spcPts val="0"/>
              </a:spcAft>
              <a:buClr>
                <a:srgbClr val="484F56"/>
              </a:buClr>
              <a:buSzPts val="1021"/>
              <a:buNone/>
            </a:pPr>
            <a:r>
              <a:rPr lang="en-US" sz="1600" b="1" dirty="0"/>
              <a:t>KATY DIVITTORIO | COLLECTIONS </a:t>
            </a:r>
            <a:r>
              <a:rPr lang="en-US" sz="1600" b="1" dirty="0" smtClean="0"/>
              <a:t>STRATEGIES, DEPARTMENT HEAD| </a:t>
            </a:r>
            <a:r>
              <a:rPr lang="en-US" sz="1600" b="1" u="sng" dirty="0" smtClean="0">
                <a:hlinkClick r:id="rId3"/>
              </a:rPr>
              <a:t>KATY.DIVITTORIO@UCDENVER.EDU</a:t>
            </a:r>
            <a:endParaRPr lang="en-US" sz="1600" b="1" u="sng" dirty="0" smtClean="0"/>
          </a:p>
          <a:p>
            <a:pPr marL="0" lvl="0" indent="0" algn="l" rtl="0">
              <a:lnSpc>
                <a:spcPct val="90000"/>
              </a:lnSpc>
              <a:spcBef>
                <a:spcPts val="0"/>
              </a:spcBef>
              <a:spcAft>
                <a:spcPts val="0"/>
              </a:spcAft>
              <a:buClr>
                <a:srgbClr val="484F56"/>
              </a:buClr>
              <a:buSzPts val="1021"/>
              <a:buNone/>
            </a:pPr>
            <a:endParaRPr sz="1600" b="1" u="sng" dirty="0"/>
          </a:p>
          <a:p>
            <a:pPr marL="0" lvl="0" indent="0" algn="l" rtl="0">
              <a:lnSpc>
                <a:spcPct val="90000"/>
              </a:lnSpc>
              <a:spcBef>
                <a:spcPts val="0"/>
              </a:spcBef>
              <a:spcAft>
                <a:spcPts val="0"/>
              </a:spcAft>
              <a:buClr>
                <a:schemeClr val="dk1"/>
              </a:buClr>
              <a:buSzPts val="1021"/>
              <a:buNone/>
            </a:pPr>
            <a:endParaRPr sz="1600" b="1" dirty="0"/>
          </a:p>
          <a:p>
            <a:pPr marL="0" lvl="0" indent="0" algn="l" rtl="0">
              <a:lnSpc>
                <a:spcPct val="90000"/>
              </a:lnSpc>
              <a:spcBef>
                <a:spcPts val="0"/>
              </a:spcBef>
              <a:spcAft>
                <a:spcPts val="0"/>
              </a:spcAft>
              <a:buClr>
                <a:srgbClr val="484F56"/>
              </a:buClr>
              <a:buSzPts val="1021"/>
              <a:buNone/>
            </a:pPr>
            <a:r>
              <a:rPr lang="en-US" sz="1600" b="1" dirty="0"/>
              <a:t>PHILIP GADDIS | INTERLIBRARY LOAN &amp; ACQUISITIONS MANAGER | </a:t>
            </a:r>
            <a:r>
              <a:rPr lang="en-US" sz="1600" b="1" u="sng" dirty="0">
                <a:hlinkClick r:id="rId4"/>
              </a:rPr>
              <a:t>PHILIP.GADDIS@UCDENVER.EDU</a:t>
            </a:r>
            <a:endParaRPr sz="1600" b="1" dirty="0"/>
          </a:p>
          <a:p>
            <a:pPr marL="0" lvl="0" indent="0" algn="l" rtl="0">
              <a:lnSpc>
                <a:spcPct val="70000"/>
              </a:lnSpc>
              <a:spcBef>
                <a:spcPts val="0"/>
              </a:spcBef>
              <a:spcAft>
                <a:spcPts val="0"/>
              </a:spcAft>
              <a:buClr>
                <a:schemeClr val="dk1"/>
              </a:buClr>
              <a:buSzPts val="1191"/>
              <a:buNone/>
            </a:pPr>
            <a:endParaRPr sz="1295" b="1" dirty="0">
              <a:solidFill>
                <a:srgbClr val="484F56"/>
              </a:solidFill>
            </a:endParaRPr>
          </a:p>
          <a:p>
            <a:pPr marL="0" lvl="0" indent="0" algn="l" rtl="0">
              <a:lnSpc>
                <a:spcPct val="70000"/>
              </a:lnSpc>
              <a:spcBef>
                <a:spcPts val="222"/>
              </a:spcBef>
              <a:spcAft>
                <a:spcPts val="0"/>
              </a:spcAft>
              <a:buClr>
                <a:schemeClr val="dk1"/>
              </a:buClr>
              <a:buSzPts val="1021"/>
              <a:buNone/>
            </a:pPr>
            <a:endParaRPr sz="1110" dirty="0">
              <a:solidFill>
                <a:srgbClr val="484F56"/>
              </a:solidFill>
            </a:endParaRPr>
          </a:p>
          <a:p>
            <a:pPr marL="0" lvl="0" indent="0" algn="l" rtl="0">
              <a:lnSpc>
                <a:spcPct val="70000"/>
              </a:lnSpc>
              <a:spcBef>
                <a:spcPts val="822"/>
              </a:spcBef>
              <a:spcAft>
                <a:spcPts val="0"/>
              </a:spcAft>
              <a:buClr>
                <a:schemeClr val="dk1"/>
              </a:buClr>
              <a:buSzPts val="1021"/>
              <a:buNone/>
            </a:pPr>
            <a:endParaRPr sz="1110" dirty="0">
              <a:solidFill>
                <a:srgbClr val="484F56"/>
              </a:solidFill>
            </a:endParaRPr>
          </a:p>
        </p:txBody>
      </p:sp>
      <p:sp>
        <p:nvSpPr>
          <p:cNvPr id="159" name="Google Shape;159;p27"/>
          <p:cNvSpPr txBox="1">
            <a:spLocks noGrp="1"/>
          </p:cNvSpPr>
          <p:nvPr>
            <p:ph type="sldNum" sz="quarter" idx="12"/>
          </p:nvPr>
        </p:nvSpPr>
        <p:spPr>
          <a:xfrm>
            <a:off x="10689325" y="6316800"/>
            <a:ext cx="1195200" cy="472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900"/>
              <a:buFont typeface="Arial"/>
              <a:buNone/>
            </a:pPr>
            <a:r>
              <a:rPr lang="en-US" sz="900" b="1">
                <a:solidFill>
                  <a:srgbClr val="4C1130"/>
                </a:solidFill>
                <a:latin typeface="Cabin"/>
                <a:ea typeface="Cabin"/>
                <a:cs typeface="Cabin"/>
                <a:sym typeface="Cabin"/>
              </a:rPr>
              <a:t>@</a:t>
            </a:r>
            <a:r>
              <a:rPr lang="en-US" sz="1100" b="1">
                <a:solidFill>
                  <a:srgbClr val="4C1130"/>
                </a:solidFill>
                <a:latin typeface="Calibri"/>
                <a:ea typeface="Calibri"/>
                <a:cs typeface="Calibri"/>
                <a:sym typeface="Calibri"/>
              </a:rPr>
              <a:t>ProjectSILLVR</a:t>
            </a:r>
            <a:endParaRPr>
              <a:solidFill>
                <a:schemeClr val="dk1"/>
              </a:solidFill>
              <a:latin typeface="Economica"/>
              <a:ea typeface="Economica"/>
              <a:cs typeface="Economica"/>
              <a:sym typeface="Economica"/>
            </a:endParaRPr>
          </a:p>
        </p:txBody>
      </p:sp>
      <p:sp>
        <p:nvSpPr>
          <p:cNvPr id="160" name="Google Shape;160;p27"/>
          <p:cNvSpPr/>
          <p:nvPr/>
        </p:nvSpPr>
        <p:spPr>
          <a:xfrm>
            <a:off x="581191" y="457201"/>
            <a:ext cx="1106164" cy="585973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Swank Streaming Video Lenders</a:t>
            </a:r>
            <a:endParaRPr lang="en-US" dirty="0"/>
          </a:p>
        </p:txBody>
      </p:sp>
      <p:pic>
        <p:nvPicPr>
          <p:cNvPr id="5" name="Content Placeholder 4"/>
          <p:cNvPicPr>
            <a:picLocks noGrp="1" noChangeAspect="1"/>
          </p:cNvPicPr>
          <p:nvPr>
            <p:ph idx="1"/>
          </p:nvPr>
        </p:nvPicPr>
        <p:blipFill>
          <a:blip r:embed="rId2"/>
          <a:stretch>
            <a:fillRect/>
          </a:stretch>
        </p:blipFill>
        <p:spPr>
          <a:xfrm>
            <a:off x="1346886" y="1903314"/>
            <a:ext cx="8242765" cy="3890855"/>
          </a:xfrm>
          <a:prstGeom prst="rect">
            <a:avLst/>
          </a:prstGeom>
        </p:spPr>
      </p:pic>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0396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Lending Libraries:</a:t>
            </a:r>
            <a:br>
              <a:rPr lang="en-US" dirty="0" smtClean="0"/>
            </a:br>
            <a:r>
              <a:rPr lang="en-US" dirty="0" smtClean="0"/>
              <a:t>Updating Swank Item Records</a:t>
            </a:r>
            <a:endParaRPr lang="en-US" dirty="0"/>
          </a:p>
        </p:txBody>
      </p:sp>
      <p:sp>
        <p:nvSpPr>
          <p:cNvPr id="3" name="Content Placeholder 2"/>
          <p:cNvSpPr>
            <a:spLocks noGrp="1"/>
          </p:cNvSpPr>
          <p:nvPr>
            <p:ph idx="1"/>
          </p:nvPr>
        </p:nvSpPr>
        <p:spPr/>
        <p:txBody>
          <a:bodyPr>
            <a:normAutofit/>
          </a:bodyPr>
          <a:lstStyle/>
          <a:p>
            <a:r>
              <a:rPr lang="en-US" dirty="0"/>
              <a:t>C</a:t>
            </a:r>
            <a:r>
              <a:rPr lang="en-US" dirty="0" smtClean="0"/>
              <a:t>hange </a:t>
            </a:r>
            <a:r>
              <a:rPr lang="en-US" dirty="0"/>
              <a:t>Swank item records to indicate that these streaming videos are available to borrow via Prospector</a:t>
            </a:r>
            <a:r>
              <a:rPr lang="en-US" dirty="0" smtClean="0"/>
              <a:t>.</a:t>
            </a:r>
          </a:p>
          <a:p>
            <a:pPr lvl="1"/>
            <a:endParaRPr lang="en-US" dirty="0" smtClean="0"/>
          </a:p>
          <a:p>
            <a:pPr lvl="0"/>
            <a:endParaRPr lang="en-US" dirty="0" smtClean="0"/>
          </a:p>
          <a:p>
            <a:pPr lvl="0"/>
            <a:endParaRPr lang="en-US" dirty="0"/>
          </a:p>
          <a:p>
            <a:endParaRPr lang="en-US" dirty="0" smtClean="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5" name="image10.png"/>
          <p:cNvPicPr/>
          <p:nvPr/>
        </p:nvPicPr>
        <p:blipFill>
          <a:blip r:embed="rId3"/>
          <a:srcRect/>
          <a:stretch>
            <a:fillRect/>
          </a:stretch>
        </p:blipFill>
        <p:spPr>
          <a:xfrm>
            <a:off x="5301048" y="3076834"/>
            <a:ext cx="4757351" cy="2891480"/>
          </a:xfrm>
          <a:prstGeom prst="rect">
            <a:avLst/>
          </a:prstGeom>
          <a:ln/>
        </p:spPr>
      </p:pic>
    </p:spTree>
    <p:extLst>
      <p:ext uri="{BB962C8B-B14F-4D97-AF65-F5344CB8AC3E}">
        <p14:creationId xmlns:p14="http://schemas.microsoft.com/office/powerpoint/2010/main" val="131565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Lending Libraries:</a:t>
            </a:r>
            <a:br>
              <a:rPr lang="en-US" dirty="0"/>
            </a:br>
            <a:r>
              <a:rPr lang="en-US" dirty="0"/>
              <a:t>Updating Swank </a:t>
            </a:r>
            <a:r>
              <a:rPr lang="en-US" dirty="0" smtClean="0"/>
              <a:t>Bib </a:t>
            </a:r>
            <a:r>
              <a:rPr lang="en-US" dirty="0"/>
              <a:t>Records</a:t>
            </a:r>
          </a:p>
        </p:txBody>
      </p:sp>
      <p:sp>
        <p:nvSpPr>
          <p:cNvPr id="3" name="Content Placeholder 2"/>
          <p:cNvSpPr>
            <a:spLocks noGrp="1"/>
          </p:cNvSpPr>
          <p:nvPr>
            <p:ph idx="1"/>
          </p:nvPr>
        </p:nvSpPr>
        <p:spPr/>
        <p:txBody>
          <a:bodyPr/>
          <a:lstStyle/>
          <a:p>
            <a:r>
              <a:rPr lang="en-US" dirty="0"/>
              <a:t>Add to 856 field “Connect to Streaming Video. This streaming video is only available to academic library patrons. Requests from public library patrons will be cancelled.” Make the note about limited to academic library patrons in red. </a:t>
            </a:r>
          </a:p>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5" name="image3.png"/>
          <p:cNvPicPr/>
          <p:nvPr/>
        </p:nvPicPr>
        <p:blipFill>
          <a:blip r:embed="rId2"/>
          <a:srcRect/>
          <a:stretch>
            <a:fillRect/>
          </a:stretch>
        </p:blipFill>
        <p:spPr>
          <a:xfrm>
            <a:off x="2310715" y="3263899"/>
            <a:ext cx="8909220" cy="1369885"/>
          </a:xfrm>
          <a:prstGeom prst="rect">
            <a:avLst/>
          </a:prstGeom>
          <a:ln/>
        </p:spPr>
      </p:pic>
    </p:spTree>
    <p:extLst>
      <p:ext uri="{BB962C8B-B14F-4D97-AF65-F5344CB8AC3E}">
        <p14:creationId xmlns:p14="http://schemas.microsoft.com/office/powerpoint/2010/main" val="126870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Lending Libraries:</a:t>
            </a:r>
            <a:br>
              <a:rPr lang="en-US" dirty="0"/>
            </a:br>
            <a:r>
              <a:rPr lang="en-US" dirty="0"/>
              <a:t>Updating Swank </a:t>
            </a:r>
            <a:r>
              <a:rPr lang="en-US" dirty="0" smtClean="0"/>
              <a:t>Item </a:t>
            </a:r>
            <a:r>
              <a:rPr lang="en-US" dirty="0"/>
              <a:t>Records</a:t>
            </a:r>
          </a:p>
        </p:txBody>
      </p:sp>
      <p:sp>
        <p:nvSpPr>
          <p:cNvPr id="3" name="Content Placeholder 2"/>
          <p:cNvSpPr>
            <a:spLocks noGrp="1"/>
          </p:cNvSpPr>
          <p:nvPr>
            <p:ph idx="1"/>
          </p:nvPr>
        </p:nvSpPr>
        <p:spPr/>
        <p:txBody>
          <a:bodyPr/>
          <a:lstStyle/>
          <a:p>
            <a:r>
              <a:rPr lang="en-US" dirty="0"/>
              <a:t>Run a global update to add “Swank Streaming Video” in the barcode field for all Swank streaming videos. This will designate which Prospector slips are Swank videos. </a:t>
            </a:r>
          </a:p>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5" name="image7.png"/>
          <p:cNvPicPr/>
          <p:nvPr/>
        </p:nvPicPr>
        <p:blipFill>
          <a:blip r:embed="rId3"/>
          <a:srcRect/>
          <a:stretch>
            <a:fillRect/>
          </a:stretch>
        </p:blipFill>
        <p:spPr>
          <a:xfrm>
            <a:off x="4943475" y="3276599"/>
            <a:ext cx="3953390" cy="529281"/>
          </a:xfrm>
          <a:prstGeom prst="rect">
            <a:avLst/>
          </a:prstGeom>
          <a:ln/>
        </p:spPr>
      </p:pic>
    </p:spTree>
    <p:extLst>
      <p:ext uri="{BB962C8B-B14F-4D97-AF65-F5344CB8AC3E}">
        <p14:creationId xmlns:p14="http://schemas.microsoft.com/office/powerpoint/2010/main" val="151278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Lending Libraries:</a:t>
            </a:r>
            <a:br>
              <a:rPr lang="en-US" dirty="0"/>
            </a:br>
            <a:r>
              <a:rPr lang="en-US" dirty="0"/>
              <a:t>Updating Swank Bib Records</a:t>
            </a:r>
          </a:p>
        </p:txBody>
      </p:sp>
      <p:sp>
        <p:nvSpPr>
          <p:cNvPr id="3" name="Content Placeholder 2"/>
          <p:cNvSpPr>
            <a:spLocks noGrp="1"/>
          </p:cNvSpPr>
          <p:nvPr>
            <p:ph idx="1"/>
          </p:nvPr>
        </p:nvSpPr>
        <p:spPr/>
        <p:txBody>
          <a:bodyPr/>
          <a:lstStyle/>
          <a:p>
            <a:r>
              <a:rPr lang="en-US" dirty="0"/>
              <a:t>Add SILLVR to a Prospector keyword indexed field. For Sierra libraries that means adding SILLVR to Marc 505 field. </a:t>
            </a:r>
          </a:p>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5" name="image2.png"/>
          <p:cNvPicPr/>
          <p:nvPr/>
        </p:nvPicPr>
        <p:blipFill>
          <a:blip r:embed="rId3"/>
          <a:srcRect/>
          <a:stretch>
            <a:fillRect/>
          </a:stretch>
        </p:blipFill>
        <p:spPr>
          <a:xfrm>
            <a:off x="3459892" y="3175686"/>
            <a:ext cx="5609967" cy="3101546"/>
          </a:xfrm>
          <a:prstGeom prst="rect">
            <a:avLst/>
          </a:prstGeom>
          <a:ln/>
        </p:spPr>
      </p:pic>
    </p:spTree>
    <p:extLst>
      <p:ext uri="{BB962C8B-B14F-4D97-AF65-F5344CB8AC3E}">
        <p14:creationId xmlns:p14="http://schemas.microsoft.com/office/powerpoint/2010/main" val="220832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Changes in Prospector Look Like This</a:t>
            </a:r>
            <a:endParaRPr lang="en-US" dirty="0"/>
          </a:p>
        </p:txBody>
      </p:sp>
      <p:pic>
        <p:nvPicPr>
          <p:cNvPr id="8" name="Content Placeholder 7"/>
          <p:cNvPicPr>
            <a:picLocks noGrp="1" noChangeAspect="1"/>
          </p:cNvPicPr>
          <p:nvPr>
            <p:ph idx="1"/>
          </p:nvPr>
        </p:nvPicPr>
        <p:blipFill>
          <a:blip r:embed="rId3"/>
          <a:stretch>
            <a:fillRect/>
          </a:stretch>
        </p:blipFill>
        <p:spPr>
          <a:xfrm>
            <a:off x="1421027" y="2137720"/>
            <a:ext cx="7982465" cy="4368244"/>
          </a:xfrm>
          <a:prstGeom prst="rect">
            <a:avLst/>
          </a:prstGeom>
        </p:spPr>
      </p:pic>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90957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Swank Lending </a:t>
            </a:r>
            <a:endParaRPr lang="en-US" dirty="0"/>
          </a:p>
        </p:txBody>
      </p:sp>
      <p:graphicFrame>
        <p:nvGraphicFramePr>
          <p:cNvPr id="5" name="Diagram 4"/>
          <p:cNvGraphicFramePr/>
          <p:nvPr>
            <p:extLst>
              <p:ext uri="{D42A27DB-BD31-4B8C-83A1-F6EECF244321}">
                <p14:modId xmlns:p14="http://schemas.microsoft.com/office/powerpoint/2010/main" val="3933859709"/>
              </p:ext>
            </p:extLst>
          </p:nvPr>
        </p:nvGraphicFramePr>
        <p:xfrm>
          <a:off x="1062681" y="1878227"/>
          <a:ext cx="10107827" cy="3867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91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Prospector Paging Slip</a:t>
            </a:r>
            <a:endParaRPr lang="en-US" dirty="0"/>
          </a:p>
        </p:txBody>
      </p:sp>
      <p:pic>
        <p:nvPicPr>
          <p:cNvPr id="5" name="image13.png"/>
          <p:cNvPicPr>
            <a:picLocks noGrp="1"/>
          </p:cNvPicPr>
          <p:nvPr>
            <p:ph idx="1"/>
          </p:nvPr>
        </p:nvPicPr>
        <p:blipFill>
          <a:blip r:embed="rId2"/>
          <a:stretch>
            <a:fillRect/>
          </a:stretch>
        </p:blipFill>
        <p:spPr>
          <a:xfrm>
            <a:off x="3477992" y="2120900"/>
            <a:ext cx="5242365" cy="4051300"/>
          </a:xfrm>
          <a:prstGeom prst="rect">
            <a:avLst/>
          </a:prstGeom>
          <a:ln/>
        </p:spPr>
      </p:pic>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420338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Swank Borrowing Libraries</a:t>
            </a:r>
            <a:endParaRPr lang="en-US" dirty="0"/>
          </a:p>
        </p:txBody>
      </p:sp>
      <p:sp>
        <p:nvSpPr>
          <p:cNvPr id="3" name="Content Placeholder 2"/>
          <p:cNvSpPr>
            <a:spLocks noGrp="1"/>
          </p:cNvSpPr>
          <p:nvPr>
            <p:ph idx="1"/>
          </p:nvPr>
        </p:nvSpPr>
        <p:spPr/>
        <p:txBody>
          <a:bodyPr/>
          <a:lstStyle/>
          <a:p>
            <a:r>
              <a:rPr lang="en-US" dirty="0" smtClean="0"/>
              <a:t>Swank has created portal for all libraries.</a:t>
            </a:r>
          </a:p>
          <a:p>
            <a:r>
              <a:rPr lang="en-US" dirty="0" smtClean="0"/>
              <a:t>Swank emails you access details.</a:t>
            </a:r>
          </a:p>
          <a:p>
            <a:r>
              <a:rPr lang="en-US" dirty="0" smtClean="0"/>
              <a:t>You need to add Swank to your off-campus authentication system.</a:t>
            </a:r>
          </a:p>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2105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Swank Borrowing </a:t>
            </a:r>
            <a:endParaRPr lang="en-US" dirty="0"/>
          </a:p>
        </p:txBody>
      </p:sp>
      <p:graphicFrame>
        <p:nvGraphicFramePr>
          <p:cNvPr id="5" name="Diagram 4"/>
          <p:cNvGraphicFramePr/>
          <p:nvPr>
            <p:extLst>
              <p:ext uri="{D42A27DB-BD31-4B8C-83A1-F6EECF244321}">
                <p14:modId xmlns:p14="http://schemas.microsoft.com/office/powerpoint/2010/main" val="1655049774"/>
              </p:ext>
            </p:extLst>
          </p:nvPr>
        </p:nvGraphicFramePr>
        <p:xfrm>
          <a:off x="1062681" y="1878227"/>
          <a:ext cx="10107827" cy="3867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72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5" descr="A screenshot of a cell phone&#10;&#10;Description generated with very high confidence"/>
          <p:cNvPicPr preferRelativeResize="0"/>
          <p:nvPr/>
        </p:nvPicPr>
        <p:blipFill rotWithShape="1">
          <a:blip r:embed="rId3">
            <a:alphaModFix/>
          </a:blip>
          <a:srcRect t="13742" b="12374"/>
          <a:stretch/>
        </p:blipFill>
        <p:spPr>
          <a:xfrm>
            <a:off x="5751000" y="2232525"/>
            <a:ext cx="6441000" cy="3498300"/>
          </a:xfrm>
          <a:prstGeom prst="rect">
            <a:avLst/>
          </a:prstGeom>
          <a:noFill/>
          <a:ln>
            <a:noFill/>
          </a:ln>
        </p:spPr>
      </p:pic>
      <p:pic>
        <p:nvPicPr>
          <p:cNvPr id="126" name="Google Shape;126;p15"/>
          <p:cNvPicPr preferRelativeResize="0"/>
          <p:nvPr/>
        </p:nvPicPr>
        <p:blipFill rotWithShape="1">
          <a:blip r:embed="rId4">
            <a:alphaModFix/>
          </a:blip>
          <a:srcRect/>
          <a:stretch/>
        </p:blipFill>
        <p:spPr>
          <a:xfrm>
            <a:off x="103625" y="1549125"/>
            <a:ext cx="6064800" cy="4707000"/>
          </a:xfrm>
          <a:prstGeom prst="rect">
            <a:avLst/>
          </a:prstGeom>
          <a:noFill/>
          <a:ln>
            <a:noFill/>
          </a:ln>
        </p:spPr>
      </p:pic>
      <p:sp>
        <p:nvSpPr>
          <p:cNvPr id="127" name="Google Shape;127;p15"/>
          <p:cNvSpPr txBox="1"/>
          <p:nvPr/>
        </p:nvSpPr>
        <p:spPr>
          <a:xfrm>
            <a:off x="37950" y="909972"/>
            <a:ext cx="5614200" cy="81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dk1"/>
                </a:solidFill>
                <a:latin typeface="Cabin"/>
                <a:ea typeface="Cabin"/>
                <a:cs typeface="Cabin"/>
                <a:sym typeface="Cabin"/>
              </a:rPr>
              <a:t>Which category best describes your  institution? (check all that apply) </a:t>
            </a:r>
            <a:endParaRPr sz="2400"/>
          </a:p>
        </p:txBody>
      </p:sp>
      <p:sp>
        <p:nvSpPr>
          <p:cNvPr id="128" name="Google Shape;128;p15"/>
          <p:cNvSpPr txBox="1"/>
          <p:nvPr/>
        </p:nvSpPr>
        <p:spPr>
          <a:xfrm>
            <a:off x="6534650" y="861275"/>
            <a:ext cx="4953900" cy="1371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a:solidFill>
                  <a:schemeClr val="dk1"/>
                </a:solidFill>
                <a:latin typeface="Cabin"/>
                <a:ea typeface="Cabin"/>
                <a:cs typeface="Cabin"/>
                <a:sym typeface="Cabin"/>
              </a:rPr>
              <a:t>If your users could borrow streaming videos from other libraries via ILL how often do you think they would use this service?</a:t>
            </a:r>
            <a:endParaRPr sz="2100"/>
          </a:p>
        </p:txBody>
      </p:sp>
      <p:sp>
        <p:nvSpPr>
          <p:cNvPr id="129" name="Google Shape;129;p15"/>
          <p:cNvSpPr/>
          <p:nvPr/>
        </p:nvSpPr>
        <p:spPr>
          <a:xfrm>
            <a:off x="2646550" y="3151450"/>
            <a:ext cx="1206000" cy="107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a:solidFill>
                  <a:schemeClr val="dk1"/>
                </a:solidFill>
                <a:latin typeface="Cabin"/>
                <a:ea typeface="Cabin"/>
                <a:cs typeface="Cabin"/>
                <a:sym typeface="Cabin"/>
              </a:rPr>
              <a:t>4 year college library</a:t>
            </a:r>
            <a:endParaRPr b="1">
              <a:latin typeface="Cabin"/>
              <a:ea typeface="Cabin"/>
              <a:cs typeface="Cabin"/>
              <a:sym typeface="Cabin"/>
            </a:endParaRPr>
          </a:p>
          <a:p>
            <a:pPr marL="0" marR="0" lvl="0" indent="0" algn="ctr" rtl="0">
              <a:spcBef>
                <a:spcPts val="0"/>
              </a:spcBef>
              <a:spcAft>
                <a:spcPts val="0"/>
              </a:spcAft>
              <a:buNone/>
            </a:pPr>
            <a:r>
              <a:rPr lang="en-US" b="1">
                <a:solidFill>
                  <a:schemeClr val="dk1"/>
                </a:solidFill>
                <a:latin typeface="Cabin"/>
                <a:ea typeface="Cabin"/>
                <a:cs typeface="Cabin"/>
                <a:sym typeface="Cabin"/>
              </a:rPr>
              <a:t>32%</a:t>
            </a:r>
            <a:endParaRPr b="1">
              <a:latin typeface="Cabin"/>
              <a:ea typeface="Cabin"/>
              <a:cs typeface="Cabin"/>
              <a:sym typeface="Cabin"/>
            </a:endParaRPr>
          </a:p>
        </p:txBody>
      </p:sp>
      <p:sp>
        <p:nvSpPr>
          <p:cNvPr id="130" name="Google Shape;130;p15"/>
          <p:cNvSpPr/>
          <p:nvPr/>
        </p:nvSpPr>
        <p:spPr>
          <a:xfrm>
            <a:off x="1730775" y="4691952"/>
            <a:ext cx="1482300" cy="107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a:solidFill>
                  <a:schemeClr val="dk1"/>
                </a:solidFill>
                <a:latin typeface="Cabin"/>
                <a:ea typeface="Cabin"/>
                <a:cs typeface="Cabin"/>
                <a:sym typeface="Cabin"/>
              </a:rPr>
              <a:t>MA/PhD granting college library</a:t>
            </a:r>
            <a:endParaRPr b="1"/>
          </a:p>
          <a:p>
            <a:pPr marL="0" marR="0" lvl="0" indent="0" algn="ctr" rtl="0">
              <a:spcBef>
                <a:spcPts val="0"/>
              </a:spcBef>
              <a:spcAft>
                <a:spcPts val="0"/>
              </a:spcAft>
              <a:buNone/>
            </a:pPr>
            <a:r>
              <a:rPr lang="en-US" b="1">
                <a:solidFill>
                  <a:schemeClr val="dk1"/>
                </a:solidFill>
                <a:latin typeface="Cabin"/>
                <a:ea typeface="Cabin"/>
                <a:cs typeface="Cabin"/>
                <a:sym typeface="Cabin"/>
              </a:rPr>
              <a:t>18%</a:t>
            </a:r>
            <a:endParaRPr b="1"/>
          </a:p>
        </p:txBody>
      </p:sp>
      <p:sp>
        <p:nvSpPr>
          <p:cNvPr id="131" name="Google Shape;131;p15"/>
          <p:cNvSpPr/>
          <p:nvPr/>
        </p:nvSpPr>
        <p:spPr>
          <a:xfrm>
            <a:off x="450725" y="3519117"/>
            <a:ext cx="1206000" cy="99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a:solidFill>
                  <a:schemeClr val="dk1"/>
                </a:solidFill>
                <a:latin typeface="Cabin"/>
                <a:ea typeface="Cabin"/>
                <a:cs typeface="Cabin"/>
                <a:sym typeface="Cabin"/>
              </a:rPr>
              <a:t>Research university library</a:t>
            </a:r>
            <a:endParaRPr b="1">
              <a:latin typeface="Cabin"/>
              <a:ea typeface="Cabin"/>
              <a:cs typeface="Cabin"/>
              <a:sym typeface="Cabin"/>
            </a:endParaRPr>
          </a:p>
          <a:p>
            <a:pPr marL="0" marR="0" lvl="0" indent="0" algn="ctr" rtl="0">
              <a:spcBef>
                <a:spcPts val="0"/>
              </a:spcBef>
              <a:spcAft>
                <a:spcPts val="0"/>
              </a:spcAft>
              <a:buNone/>
            </a:pPr>
            <a:r>
              <a:rPr lang="en-US" b="1">
                <a:solidFill>
                  <a:schemeClr val="dk1"/>
                </a:solidFill>
                <a:latin typeface="Cabin"/>
                <a:ea typeface="Cabin"/>
                <a:cs typeface="Cabin"/>
                <a:sym typeface="Cabin"/>
              </a:rPr>
              <a:t>33%</a:t>
            </a:r>
            <a:endParaRPr b="1">
              <a:latin typeface="Cabin"/>
              <a:ea typeface="Cabin"/>
              <a:cs typeface="Cabin"/>
              <a:sym typeface="Cabin"/>
            </a:endParaRPr>
          </a:p>
        </p:txBody>
      </p:sp>
      <p:sp>
        <p:nvSpPr>
          <p:cNvPr id="132" name="Google Shape;132;p15"/>
          <p:cNvSpPr txBox="1"/>
          <p:nvPr/>
        </p:nvSpPr>
        <p:spPr>
          <a:xfrm>
            <a:off x="6372000" y="5730850"/>
            <a:ext cx="5508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dk1"/>
                </a:solidFill>
                <a:latin typeface="Cabin"/>
                <a:ea typeface="Cabin"/>
                <a:cs typeface="Cabin"/>
                <a:sym typeface="Cabin"/>
              </a:rPr>
              <a:t>      Never                Rarely       Occasionally   Very frequently   Always </a:t>
            </a:r>
            <a:endParaRPr>
              <a:solidFill>
                <a:schemeClr val="dk1"/>
              </a:solidFill>
              <a:latin typeface="Cabin"/>
              <a:ea typeface="Cabin"/>
              <a:cs typeface="Cabin"/>
              <a:sym typeface="Cabin"/>
            </a:endParaRPr>
          </a:p>
        </p:txBody>
      </p:sp>
    </p:spTree>
    <p:extLst>
      <p:ext uri="{BB962C8B-B14F-4D97-AF65-F5344CB8AC3E}">
        <p14:creationId xmlns:p14="http://schemas.microsoft.com/office/powerpoint/2010/main" val="3614697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2800"/>
              <a:buFont typeface="Cabin"/>
              <a:buNone/>
            </a:pPr>
            <a:r>
              <a:rPr lang="en-US" dirty="0" smtClean="0"/>
              <a:t>SILLVR Project Team</a:t>
            </a:r>
            <a:endParaRPr dirty="0"/>
          </a:p>
        </p:txBody>
      </p:sp>
      <p:sp>
        <p:nvSpPr>
          <p:cNvPr id="339" name="Google Shape;339;p42"/>
          <p:cNvSpPr txBox="1">
            <a:spLocks noGrp="1"/>
          </p:cNvSpPr>
          <p:nvPr>
            <p:ph idx="1"/>
          </p:nvPr>
        </p:nvSpPr>
        <p:spPr>
          <a:xfrm>
            <a:off x="291525" y="2007125"/>
            <a:ext cx="5804475" cy="471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380"/>
              <a:buNone/>
            </a:pPr>
            <a:endParaRPr dirty="0"/>
          </a:p>
          <a:p>
            <a:pPr marL="0" lvl="0" indent="0" algn="l" rtl="0">
              <a:lnSpc>
                <a:spcPct val="90000"/>
              </a:lnSpc>
              <a:spcBef>
                <a:spcPts val="0"/>
              </a:spcBef>
              <a:spcAft>
                <a:spcPts val="0"/>
              </a:spcAft>
              <a:buClr>
                <a:schemeClr val="dk1"/>
              </a:buClr>
              <a:buSzPts val="1380"/>
              <a:buNone/>
            </a:pPr>
            <a:r>
              <a:rPr lang="en-US" dirty="0"/>
              <a:t>Sommer Browning | Associate Director of Technical Services </a:t>
            </a:r>
            <a:r>
              <a:rPr lang="en-US" u="sng" dirty="0">
                <a:solidFill>
                  <a:schemeClr val="hlink"/>
                </a:solidFill>
                <a:hlinkClick r:id="rId3"/>
              </a:rPr>
              <a:t>sommer.browning@ucdenver.edu</a:t>
            </a:r>
            <a:endParaRPr dirty="0">
              <a:solidFill>
                <a:srgbClr val="0000FF"/>
              </a:solidFill>
            </a:endParaRPr>
          </a:p>
          <a:p>
            <a:pPr marL="0" lvl="0" indent="0" algn="l" rtl="0">
              <a:lnSpc>
                <a:spcPct val="90000"/>
              </a:lnSpc>
              <a:spcBef>
                <a:spcPts val="0"/>
              </a:spcBef>
              <a:spcAft>
                <a:spcPts val="0"/>
              </a:spcAft>
              <a:buClr>
                <a:schemeClr val="dk1"/>
              </a:buClr>
              <a:buSzPts val="1380"/>
              <a:buNone/>
            </a:pPr>
            <a:endParaRPr dirty="0"/>
          </a:p>
          <a:p>
            <a:pPr marL="0" lvl="0" indent="0" algn="l" rtl="0">
              <a:lnSpc>
                <a:spcPct val="90000"/>
              </a:lnSpc>
              <a:spcBef>
                <a:spcPts val="0"/>
              </a:spcBef>
              <a:spcAft>
                <a:spcPts val="0"/>
              </a:spcAft>
              <a:buClr>
                <a:schemeClr val="dk1"/>
              </a:buClr>
              <a:buSzPts val="1380"/>
              <a:buNone/>
            </a:pPr>
            <a:r>
              <a:rPr lang="en-US" dirty="0"/>
              <a:t>Katy </a:t>
            </a:r>
            <a:r>
              <a:rPr lang="en-US" dirty="0" err="1"/>
              <a:t>DiVittorio</a:t>
            </a:r>
            <a:r>
              <a:rPr lang="en-US" dirty="0"/>
              <a:t> | Collections </a:t>
            </a:r>
            <a:r>
              <a:rPr lang="en-US" dirty="0" smtClean="0"/>
              <a:t>Strategies, Department Head </a:t>
            </a:r>
            <a:r>
              <a:rPr lang="en-US" u="sng" dirty="0" smtClean="0">
                <a:solidFill>
                  <a:srgbClr val="434343"/>
                </a:solidFill>
              </a:rPr>
              <a:t>katy.divittorio@ucdenver.edu</a:t>
            </a:r>
            <a:endParaRPr dirty="0">
              <a:solidFill>
                <a:srgbClr val="434343"/>
              </a:solidFill>
            </a:endParaRPr>
          </a:p>
          <a:p>
            <a:pPr marL="0" lvl="0" indent="0" algn="l" rtl="0">
              <a:lnSpc>
                <a:spcPct val="90000"/>
              </a:lnSpc>
              <a:spcBef>
                <a:spcPts val="0"/>
              </a:spcBef>
              <a:spcAft>
                <a:spcPts val="0"/>
              </a:spcAft>
              <a:buClr>
                <a:schemeClr val="dk1"/>
              </a:buClr>
              <a:buSzPts val="1380"/>
              <a:buNone/>
            </a:pPr>
            <a:endParaRPr dirty="0"/>
          </a:p>
          <a:p>
            <a:pPr marL="0" lvl="0" indent="0" algn="l" rtl="0">
              <a:lnSpc>
                <a:spcPct val="90000"/>
              </a:lnSpc>
              <a:spcBef>
                <a:spcPts val="0"/>
              </a:spcBef>
              <a:spcAft>
                <a:spcPts val="0"/>
              </a:spcAft>
              <a:buClr>
                <a:schemeClr val="dk1"/>
              </a:buClr>
              <a:buSzPts val="1380"/>
              <a:buNone/>
            </a:pPr>
            <a:r>
              <a:rPr lang="en-US" dirty="0"/>
              <a:t>Philip Gaddis | Interlibrary Loan &amp; Acquisitions Manager </a:t>
            </a:r>
            <a:endParaRPr dirty="0"/>
          </a:p>
          <a:p>
            <a:pPr marL="0" lvl="0" indent="0" algn="l" rtl="0">
              <a:lnSpc>
                <a:spcPct val="90000"/>
              </a:lnSpc>
              <a:spcBef>
                <a:spcPts val="0"/>
              </a:spcBef>
              <a:spcAft>
                <a:spcPts val="0"/>
              </a:spcAft>
              <a:buClr>
                <a:srgbClr val="0070C0"/>
              </a:buClr>
              <a:buSzPts val="1380"/>
              <a:buNone/>
            </a:pPr>
            <a:r>
              <a:rPr lang="en-US" u="sng" dirty="0">
                <a:solidFill>
                  <a:schemeClr val="hlink"/>
                </a:solidFill>
                <a:hlinkClick r:id="rId4"/>
              </a:rPr>
              <a:t>philip.gaddis@ucdenver.edu</a:t>
            </a:r>
            <a:endParaRPr dirty="0">
              <a:solidFill>
                <a:srgbClr val="0070C0"/>
              </a:solidFill>
            </a:endParaRPr>
          </a:p>
          <a:p>
            <a:pPr marL="0" lvl="0" indent="0" algn="l" rtl="0">
              <a:lnSpc>
                <a:spcPct val="90000"/>
              </a:lnSpc>
              <a:spcBef>
                <a:spcPts val="0"/>
              </a:spcBef>
              <a:spcAft>
                <a:spcPts val="0"/>
              </a:spcAft>
              <a:buClr>
                <a:schemeClr val="dk1"/>
              </a:buClr>
              <a:buSzPts val="1380"/>
              <a:buNone/>
            </a:pPr>
            <a:endParaRPr dirty="0"/>
          </a:p>
          <a:p>
            <a:pPr marL="0" lvl="0" indent="0" algn="l" rtl="0">
              <a:lnSpc>
                <a:spcPct val="90000"/>
              </a:lnSpc>
              <a:spcBef>
                <a:spcPts val="0"/>
              </a:spcBef>
              <a:spcAft>
                <a:spcPts val="0"/>
              </a:spcAft>
              <a:buClr>
                <a:schemeClr val="dk1"/>
              </a:buClr>
              <a:buSzPts val="1380"/>
              <a:buNone/>
            </a:pPr>
            <a:r>
              <a:rPr lang="en-US" dirty="0"/>
              <a:t>Charissa Brammer | Metadata and Discovery Systems Librarian</a:t>
            </a:r>
            <a:endParaRPr dirty="0"/>
          </a:p>
          <a:p>
            <a:pPr marL="0" lvl="0" indent="0" algn="l" rtl="0">
              <a:lnSpc>
                <a:spcPct val="90000"/>
              </a:lnSpc>
              <a:spcBef>
                <a:spcPts val="0"/>
              </a:spcBef>
              <a:spcAft>
                <a:spcPts val="0"/>
              </a:spcAft>
              <a:buClr>
                <a:srgbClr val="0000FF"/>
              </a:buClr>
              <a:buSzPts val="1380"/>
              <a:buNone/>
            </a:pPr>
            <a:r>
              <a:rPr lang="en-US" u="sng" dirty="0">
                <a:solidFill>
                  <a:srgbClr val="434343"/>
                </a:solidFill>
              </a:rPr>
              <a:t>cbrammer@coloradocollege.edu</a:t>
            </a:r>
            <a:endParaRPr u="sng" dirty="0">
              <a:solidFill>
                <a:srgbClr val="434343"/>
              </a:solidFill>
            </a:endParaRPr>
          </a:p>
        </p:txBody>
      </p:sp>
      <p:pic>
        <p:nvPicPr>
          <p:cNvPr id="341" name="Google Shape;341;p42" descr="A person smiling for the camera&#10;&#10;Description generated with very high confidence"/>
          <p:cNvPicPr preferRelativeResize="0"/>
          <p:nvPr/>
        </p:nvPicPr>
        <p:blipFill rotWithShape="1">
          <a:blip r:embed="rId5">
            <a:alphaModFix/>
          </a:blip>
          <a:srcRect l="1607" r="17611" b="5"/>
          <a:stretch/>
        </p:blipFill>
        <p:spPr>
          <a:xfrm>
            <a:off x="8051800" y="1892627"/>
            <a:ext cx="1806576" cy="2202738"/>
          </a:xfrm>
          <a:prstGeom prst="rect">
            <a:avLst/>
          </a:prstGeom>
          <a:noFill/>
          <a:ln>
            <a:noFill/>
          </a:ln>
        </p:spPr>
      </p:pic>
      <p:pic>
        <p:nvPicPr>
          <p:cNvPr id="342" name="Google Shape;342;p42" descr="A person smiling for the camera&#10;&#10;Description generated with very high confidence"/>
          <p:cNvPicPr preferRelativeResize="0"/>
          <p:nvPr/>
        </p:nvPicPr>
        <p:blipFill rotWithShape="1">
          <a:blip r:embed="rId6">
            <a:alphaModFix/>
          </a:blip>
          <a:srcRect l="12075" r="8578" b="3"/>
          <a:stretch/>
        </p:blipFill>
        <p:spPr>
          <a:xfrm>
            <a:off x="9942688" y="4159605"/>
            <a:ext cx="1806576" cy="2202738"/>
          </a:xfrm>
          <a:prstGeom prst="rect">
            <a:avLst/>
          </a:prstGeom>
          <a:noFill/>
          <a:ln>
            <a:noFill/>
          </a:ln>
        </p:spPr>
      </p:pic>
      <p:pic>
        <p:nvPicPr>
          <p:cNvPr id="343" name="Google Shape;343;p42"/>
          <p:cNvPicPr preferRelativeResize="0"/>
          <p:nvPr/>
        </p:nvPicPr>
        <p:blipFill rotWithShape="1">
          <a:blip r:embed="rId7">
            <a:alphaModFix/>
          </a:blip>
          <a:srcRect/>
          <a:stretch/>
        </p:blipFill>
        <p:spPr>
          <a:xfrm>
            <a:off x="8051801" y="4159605"/>
            <a:ext cx="1806576" cy="2202738"/>
          </a:xfrm>
          <a:prstGeom prst="rect">
            <a:avLst/>
          </a:prstGeom>
          <a:noFill/>
          <a:ln>
            <a:noFill/>
          </a:ln>
        </p:spPr>
      </p:pic>
      <p:pic>
        <p:nvPicPr>
          <p:cNvPr id="345" name="Google Shape;345;p42"/>
          <p:cNvPicPr preferRelativeResize="0"/>
          <p:nvPr/>
        </p:nvPicPr>
        <p:blipFill rotWithShape="1">
          <a:blip r:embed="rId8">
            <a:alphaModFix/>
          </a:blip>
          <a:srcRect/>
          <a:stretch/>
        </p:blipFill>
        <p:spPr>
          <a:xfrm>
            <a:off x="9942700" y="1892625"/>
            <a:ext cx="1762212" cy="2202750"/>
          </a:xfrm>
          <a:prstGeom prst="rect">
            <a:avLst/>
          </a:prstGeom>
          <a:noFill/>
          <a:ln>
            <a:noFill/>
          </a:ln>
        </p:spPr>
      </p:pic>
    </p:spTree>
    <p:extLst>
      <p:ext uri="{BB962C8B-B14F-4D97-AF65-F5344CB8AC3E}">
        <p14:creationId xmlns:p14="http://schemas.microsoft.com/office/powerpoint/2010/main" val="372342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EFF"/>
              </a:buClr>
              <a:buSzPts val="2800"/>
              <a:buFont typeface="Cabin"/>
              <a:buNone/>
            </a:pPr>
            <a:r>
              <a:rPr lang="en-US">
                <a:solidFill>
                  <a:srgbClr val="FFFEFF"/>
                </a:solidFill>
              </a:rPr>
              <a:t>WHY DOES ILL FOR STREAMING VIDEO MATTER?</a:t>
            </a:r>
            <a:endParaRPr/>
          </a:p>
        </p:txBody>
      </p:sp>
      <p:sp>
        <p:nvSpPr>
          <p:cNvPr id="3" name="Text Placeholder 2"/>
          <p:cNvSpPr>
            <a:spLocks noGrp="1"/>
          </p:cNvSpPr>
          <p:nvPr>
            <p:ph type="body" idx="1"/>
          </p:nvPr>
        </p:nvSpPr>
        <p:spPr>
          <a:xfrm>
            <a:off x="383059" y="5020056"/>
            <a:ext cx="11808941" cy="1066800"/>
          </a:xfrm>
        </p:spPr>
        <p:txBody>
          <a:bodyPr>
            <a:noAutofit/>
          </a:bodyPr>
          <a:lstStyle/>
          <a:p>
            <a:r>
              <a:rPr lang="en-US" sz="4000" dirty="0"/>
              <a:t>WHY DOES ILL FOR STREAMING VIDEO MATTER?</a:t>
            </a:r>
          </a:p>
        </p:txBody>
      </p:sp>
      <p:grpSp>
        <p:nvGrpSpPr>
          <p:cNvPr id="140" name="Google Shape;140;p16"/>
          <p:cNvGrpSpPr/>
          <p:nvPr/>
        </p:nvGrpSpPr>
        <p:grpSpPr>
          <a:xfrm>
            <a:off x="889686" y="790833"/>
            <a:ext cx="10721288" cy="3756453"/>
            <a:chOff x="0" y="0"/>
            <a:chExt cx="11029949" cy="3678237"/>
          </a:xfrm>
        </p:grpSpPr>
        <p:sp>
          <p:nvSpPr>
            <p:cNvPr id="141" name="Google Shape;141;p16"/>
            <p:cNvSpPr/>
            <p:nvPr/>
          </p:nvSpPr>
          <p:spPr>
            <a:xfrm>
              <a:off x="0" y="0"/>
              <a:ext cx="8493061" cy="662082"/>
            </a:xfrm>
            <a:prstGeom prst="roundRect">
              <a:avLst>
                <a:gd name="adj" fmla="val 10000"/>
              </a:avLst>
            </a:prstGeom>
            <a:solidFill>
              <a:srgbClr val="902E6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txBox="1"/>
            <p:nvPr/>
          </p:nvSpPr>
          <p:spPr>
            <a:xfrm>
              <a:off x="19392" y="19392"/>
              <a:ext cx="7701158" cy="62329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a:solidFill>
                    <a:schemeClr val="lt1"/>
                  </a:solidFill>
                  <a:latin typeface="Cabin"/>
                  <a:ea typeface="Cabin"/>
                  <a:cs typeface="Cabin"/>
                  <a:sym typeface="Cabin"/>
                </a:rPr>
                <a:t>New collection types should not mean loss of services</a:t>
              </a:r>
              <a:endParaRPr/>
            </a:p>
          </p:txBody>
        </p:sp>
        <p:sp>
          <p:nvSpPr>
            <p:cNvPr id="143" name="Google Shape;143;p16"/>
            <p:cNvSpPr/>
            <p:nvPr/>
          </p:nvSpPr>
          <p:spPr>
            <a:xfrm>
              <a:off x="634222" y="754038"/>
              <a:ext cx="8493061" cy="662082"/>
            </a:xfrm>
            <a:prstGeom prst="roundRect">
              <a:avLst>
                <a:gd name="adj" fmla="val 10000"/>
              </a:avLst>
            </a:prstGeom>
            <a:solidFill>
              <a:srgbClr val="97305E"/>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txBox="1"/>
            <p:nvPr/>
          </p:nvSpPr>
          <p:spPr>
            <a:xfrm>
              <a:off x="653614" y="773430"/>
              <a:ext cx="7389701" cy="62329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a:solidFill>
                    <a:schemeClr val="lt1"/>
                  </a:solidFill>
                  <a:latin typeface="Cabin"/>
                  <a:ea typeface="Cabin"/>
                  <a:cs typeface="Cabin"/>
                  <a:sym typeface="Cabin"/>
                </a:rPr>
                <a:t>DVDs/VHS may become obsolete</a:t>
              </a:r>
              <a:endParaRPr/>
            </a:p>
          </p:txBody>
        </p:sp>
        <p:sp>
          <p:nvSpPr>
            <p:cNvPr id="145" name="Google Shape;145;p16"/>
            <p:cNvSpPr/>
            <p:nvPr/>
          </p:nvSpPr>
          <p:spPr>
            <a:xfrm>
              <a:off x="1268444" y="1508077"/>
              <a:ext cx="8493061" cy="662082"/>
            </a:xfrm>
            <a:prstGeom prst="roundRect">
              <a:avLst>
                <a:gd name="adj" fmla="val 10000"/>
              </a:avLst>
            </a:prstGeom>
            <a:solidFill>
              <a:srgbClr val="A03059"/>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txBox="1"/>
            <p:nvPr/>
          </p:nvSpPr>
          <p:spPr>
            <a:xfrm>
              <a:off x="1287836" y="1527469"/>
              <a:ext cx="7389701" cy="62329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dirty="0">
                  <a:solidFill>
                    <a:schemeClr val="lt1"/>
                  </a:solidFill>
                  <a:latin typeface="Cabin"/>
                  <a:ea typeface="Cabin"/>
                  <a:cs typeface="Cabin"/>
                  <a:sym typeface="Cabin"/>
                </a:rPr>
                <a:t>28% of faculty are assigning videos for coursework</a:t>
              </a:r>
              <a:endParaRPr dirty="0"/>
            </a:p>
          </p:txBody>
        </p:sp>
        <p:sp>
          <p:nvSpPr>
            <p:cNvPr id="147" name="Google Shape;147;p16"/>
            <p:cNvSpPr/>
            <p:nvPr/>
          </p:nvSpPr>
          <p:spPr>
            <a:xfrm>
              <a:off x="1902666" y="2262116"/>
              <a:ext cx="8493061" cy="662082"/>
            </a:xfrm>
            <a:prstGeom prst="roundRect">
              <a:avLst>
                <a:gd name="adj" fmla="val 10000"/>
              </a:avLst>
            </a:prstGeom>
            <a:solidFill>
              <a:srgbClr val="A8305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txBox="1"/>
            <p:nvPr/>
          </p:nvSpPr>
          <p:spPr>
            <a:xfrm>
              <a:off x="1922058" y="2281508"/>
              <a:ext cx="7389701" cy="62329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a:solidFill>
                    <a:schemeClr val="lt1"/>
                  </a:solidFill>
                  <a:latin typeface="Cabin"/>
                  <a:ea typeface="Cabin"/>
                  <a:cs typeface="Cabin"/>
                  <a:sym typeface="Cabin"/>
                </a:rPr>
                <a:t>92% of students are using streaming video for classes</a:t>
              </a:r>
              <a:endParaRPr/>
            </a:p>
          </p:txBody>
        </p:sp>
        <p:sp>
          <p:nvSpPr>
            <p:cNvPr id="149" name="Google Shape;149;p16"/>
            <p:cNvSpPr/>
            <p:nvPr/>
          </p:nvSpPr>
          <p:spPr>
            <a:xfrm>
              <a:off x="2536888" y="3016155"/>
              <a:ext cx="8493061" cy="662082"/>
            </a:xfrm>
            <a:prstGeom prst="roundRect">
              <a:avLst>
                <a:gd name="adj" fmla="val 10000"/>
              </a:avLst>
            </a:prstGeom>
            <a:solidFill>
              <a:srgbClr val="B13049"/>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txBox="1"/>
            <p:nvPr/>
          </p:nvSpPr>
          <p:spPr>
            <a:xfrm>
              <a:off x="2556274" y="3035550"/>
              <a:ext cx="8337600" cy="6234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a:solidFill>
                    <a:schemeClr val="lt1"/>
                  </a:solidFill>
                  <a:latin typeface="Cabin"/>
                  <a:ea typeface="Cabin"/>
                  <a:cs typeface="Cabin"/>
                  <a:sym typeface="Cabin"/>
                </a:rPr>
                <a:t>Aligns with national and professional goals of providing access and digital inclusion </a:t>
              </a:r>
              <a:endParaRPr/>
            </a:p>
          </p:txBody>
        </p:sp>
        <p:sp>
          <p:nvSpPr>
            <p:cNvPr id="151" name="Google Shape;151;p16"/>
            <p:cNvSpPr/>
            <p:nvPr/>
          </p:nvSpPr>
          <p:spPr>
            <a:xfrm>
              <a:off x="8062707" y="483688"/>
              <a:ext cx="430353" cy="430353"/>
            </a:xfrm>
            <a:prstGeom prst="downArrow">
              <a:avLst>
                <a:gd name="adj1" fmla="val 55000"/>
                <a:gd name="adj2" fmla="val 45000"/>
              </a:avLst>
            </a:prstGeom>
            <a:solidFill>
              <a:srgbClr val="DBCAD1">
                <a:alpha val="89803"/>
              </a:srgbClr>
            </a:solidFill>
            <a:ln w="22225" cap="rnd" cmpd="sng">
              <a:solidFill>
                <a:srgbClr val="DBCAD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txBox="1"/>
            <p:nvPr/>
          </p:nvSpPr>
          <p:spPr>
            <a:xfrm>
              <a:off x="8159536" y="483688"/>
              <a:ext cx="236695" cy="323841"/>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endParaRPr sz="2000">
                <a:solidFill>
                  <a:schemeClr val="dk1"/>
                </a:solidFill>
                <a:latin typeface="Cabin"/>
                <a:ea typeface="Cabin"/>
                <a:cs typeface="Cabin"/>
                <a:sym typeface="Cabin"/>
              </a:endParaRPr>
            </a:p>
          </p:txBody>
        </p:sp>
        <p:sp>
          <p:nvSpPr>
            <p:cNvPr id="153" name="Google Shape;153;p16"/>
            <p:cNvSpPr/>
            <p:nvPr/>
          </p:nvSpPr>
          <p:spPr>
            <a:xfrm>
              <a:off x="8696929" y="1237727"/>
              <a:ext cx="430353" cy="430353"/>
            </a:xfrm>
            <a:prstGeom prst="downArrow">
              <a:avLst>
                <a:gd name="adj1" fmla="val 55000"/>
                <a:gd name="adj2" fmla="val 45000"/>
              </a:avLst>
            </a:prstGeom>
            <a:solidFill>
              <a:srgbClr val="DDCAD0">
                <a:alpha val="89803"/>
              </a:srgbClr>
            </a:solidFill>
            <a:ln w="22225" cap="rnd" cmpd="sng">
              <a:solidFill>
                <a:srgbClr val="DDCA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txBox="1"/>
            <p:nvPr/>
          </p:nvSpPr>
          <p:spPr>
            <a:xfrm>
              <a:off x="8793758" y="1237727"/>
              <a:ext cx="236695" cy="323841"/>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endParaRPr sz="2000">
                <a:solidFill>
                  <a:schemeClr val="dk1"/>
                </a:solidFill>
                <a:latin typeface="Cabin"/>
                <a:ea typeface="Cabin"/>
                <a:cs typeface="Cabin"/>
                <a:sym typeface="Cabin"/>
              </a:endParaRPr>
            </a:p>
          </p:txBody>
        </p:sp>
        <p:sp>
          <p:nvSpPr>
            <p:cNvPr id="155" name="Google Shape;155;p16"/>
            <p:cNvSpPr/>
            <p:nvPr/>
          </p:nvSpPr>
          <p:spPr>
            <a:xfrm>
              <a:off x="9331151" y="1980731"/>
              <a:ext cx="430353" cy="430353"/>
            </a:xfrm>
            <a:prstGeom prst="downArrow">
              <a:avLst>
                <a:gd name="adj1" fmla="val 55000"/>
                <a:gd name="adj2" fmla="val 45000"/>
              </a:avLst>
            </a:prstGeom>
            <a:solidFill>
              <a:srgbClr val="E0CAD0">
                <a:alpha val="89803"/>
              </a:srgbClr>
            </a:solidFill>
            <a:ln w="22225" cap="rnd" cmpd="sng">
              <a:solidFill>
                <a:srgbClr val="E0CA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txBox="1"/>
            <p:nvPr/>
          </p:nvSpPr>
          <p:spPr>
            <a:xfrm>
              <a:off x="9427980" y="1980731"/>
              <a:ext cx="236695" cy="323841"/>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endParaRPr sz="2000">
                <a:solidFill>
                  <a:schemeClr val="dk1"/>
                </a:solidFill>
                <a:latin typeface="Cabin"/>
                <a:ea typeface="Cabin"/>
                <a:cs typeface="Cabin"/>
                <a:sym typeface="Cabin"/>
              </a:endParaRPr>
            </a:p>
          </p:txBody>
        </p:sp>
        <p:sp>
          <p:nvSpPr>
            <p:cNvPr id="157" name="Google Shape;157;p16"/>
            <p:cNvSpPr/>
            <p:nvPr/>
          </p:nvSpPr>
          <p:spPr>
            <a:xfrm>
              <a:off x="9965374" y="2742126"/>
              <a:ext cx="430353" cy="430353"/>
            </a:xfrm>
            <a:prstGeom prst="downArrow">
              <a:avLst>
                <a:gd name="adj1" fmla="val 55000"/>
                <a:gd name="adj2" fmla="val 45000"/>
              </a:avLst>
            </a:prstGeom>
            <a:solidFill>
              <a:srgbClr val="E3CACD">
                <a:alpha val="89803"/>
              </a:srgbClr>
            </a:solidFill>
            <a:ln w="22225" cap="rnd" cmpd="sng">
              <a:solidFill>
                <a:srgbClr val="E3CA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txBox="1"/>
            <p:nvPr/>
          </p:nvSpPr>
          <p:spPr>
            <a:xfrm>
              <a:off x="10062203" y="2742126"/>
              <a:ext cx="236695" cy="323841"/>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endParaRPr sz="2000">
                <a:solidFill>
                  <a:schemeClr val="dk1"/>
                </a:solidFill>
                <a:latin typeface="Cabin"/>
                <a:ea typeface="Cabin"/>
                <a:cs typeface="Cabin"/>
                <a:sym typeface="Cabin"/>
              </a:endParaRPr>
            </a:p>
          </p:txBody>
        </p:sp>
      </p:grpSp>
    </p:spTree>
    <p:extLst>
      <p:ext uri="{BB962C8B-B14F-4D97-AF65-F5344CB8AC3E}">
        <p14:creationId xmlns:p14="http://schemas.microsoft.com/office/powerpoint/2010/main" val="122733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8"/>
          <p:cNvPicPr preferRelativeResize="0"/>
          <p:nvPr/>
        </p:nvPicPr>
        <p:blipFill rotWithShape="1">
          <a:blip r:embed="rId3">
            <a:alphaModFix/>
          </a:blip>
          <a:srcRect/>
          <a:stretch/>
        </p:blipFill>
        <p:spPr>
          <a:xfrm>
            <a:off x="811027" y="754997"/>
            <a:ext cx="1661272" cy="1661272"/>
          </a:xfrm>
          <a:prstGeom prst="rect">
            <a:avLst/>
          </a:prstGeom>
          <a:noFill/>
          <a:ln>
            <a:noFill/>
          </a:ln>
        </p:spPr>
      </p:pic>
      <p:pic>
        <p:nvPicPr>
          <p:cNvPr id="179" name="Google Shape;179;p18"/>
          <p:cNvPicPr preferRelativeResize="0"/>
          <p:nvPr/>
        </p:nvPicPr>
        <p:blipFill rotWithShape="1">
          <a:blip r:embed="rId4">
            <a:alphaModFix/>
          </a:blip>
          <a:srcRect/>
          <a:stretch/>
        </p:blipFill>
        <p:spPr>
          <a:xfrm>
            <a:off x="8640000" y="5112975"/>
            <a:ext cx="2849499" cy="1164050"/>
          </a:xfrm>
          <a:prstGeom prst="rect">
            <a:avLst/>
          </a:prstGeom>
          <a:noFill/>
          <a:ln>
            <a:noFill/>
          </a:ln>
        </p:spPr>
      </p:pic>
      <p:pic>
        <p:nvPicPr>
          <p:cNvPr id="180" name="Google Shape;180;p18"/>
          <p:cNvPicPr preferRelativeResize="0"/>
          <p:nvPr/>
        </p:nvPicPr>
        <p:blipFill rotWithShape="1">
          <a:blip r:embed="rId5">
            <a:alphaModFix/>
          </a:blip>
          <a:srcRect/>
          <a:stretch/>
        </p:blipFill>
        <p:spPr>
          <a:xfrm>
            <a:off x="8377518" y="2612584"/>
            <a:ext cx="2743200" cy="1207008"/>
          </a:xfrm>
          <a:prstGeom prst="rect">
            <a:avLst/>
          </a:prstGeom>
          <a:noFill/>
          <a:ln>
            <a:noFill/>
          </a:ln>
        </p:spPr>
      </p:pic>
      <p:pic>
        <p:nvPicPr>
          <p:cNvPr id="181" name="Google Shape;181;p18" descr="A drawing of a face&#10;&#10;Description generated with high confidence"/>
          <p:cNvPicPr preferRelativeResize="0"/>
          <p:nvPr/>
        </p:nvPicPr>
        <p:blipFill rotWithShape="1">
          <a:blip r:embed="rId6">
            <a:alphaModFix/>
          </a:blip>
          <a:srcRect/>
          <a:stretch/>
        </p:blipFill>
        <p:spPr>
          <a:xfrm>
            <a:off x="3027275" y="1796873"/>
            <a:ext cx="2185700" cy="1578052"/>
          </a:xfrm>
          <a:prstGeom prst="rect">
            <a:avLst/>
          </a:prstGeom>
          <a:noFill/>
          <a:ln>
            <a:noFill/>
          </a:ln>
        </p:spPr>
      </p:pic>
      <p:pic>
        <p:nvPicPr>
          <p:cNvPr id="182" name="Google Shape;182;p18"/>
          <p:cNvPicPr preferRelativeResize="0"/>
          <p:nvPr/>
        </p:nvPicPr>
        <p:blipFill rotWithShape="1">
          <a:blip r:embed="rId7">
            <a:alphaModFix/>
          </a:blip>
          <a:srcRect/>
          <a:stretch/>
        </p:blipFill>
        <p:spPr>
          <a:xfrm>
            <a:off x="2628900" y="787630"/>
            <a:ext cx="2743200" cy="710738"/>
          </a:xfrm>
          <a:prstGeom prst="rect">
            <a:avLst/>
          </a:prstGeom>
          <a:noFill/>
          <a:ln>
            <a:noFill/>
          </a:ln>
        </p:spPr>
      </p:pic>
      <p:pic>
        <p:nvPicPr>
          <p:cNvPr id="183" name="Google Shape;183;p18" descr="A drawing of a face&#10;&#10;Description generated with high confidence"/>
          <p:cNvPicPr preferRelativeResize="0"/>
          <p:nvPr/>
        </p:nvPicPr>
        <p:blipFill rotWithShape="1">
          <a:blip r:embed="rId8">
            <a:alphaModFix/>
          </a:blip>
          <a:srcRect/>
          <a:stretch/>
        </p:blipFill>
        <p:spPr>
          <a:xfrm>
            <a:off x="5604315" y="4397548"/>
            <a:ext cx="2185708" cy="1296521"/>
          </a:xfrm>
          <a:prstGeom prst="rect">
            <a:avLst/>
          </a:prstGeom>
          <a:noFill/>
          <a:ln>
            <a:noFill/>
          </a:ln>
        </p:spPr>
      </p:pic>
      <p:pic>
        <p:nvPicPr>
          <p:cNvPr id="184" name="Google Shape;184;p18" descr="A close up of a sign&#10;&#10;Description generated with very high confidence"/>
          <p:cNvPicPr preferRelativeResize="0"/>
          <p:nvPr/>
        </p:nvPicPr>
        <p:blipFill rotWithShape="1">
          <a:blip r:embed="rId9">
            <a:alphaModFix/>
          </a:blip>
          <a:srcRect/>
          <a:stretch/>
        </p:blipFill>
        <p:spPr>
          <a:xfrm>
            <a:off x="896326" y="5296687"/>
            <a:ext cx="3609416" cy="564779"/>
          </a:xfrm>
          <a:prstGeom prst="rect">
            <a:avLst/>
          </a:prstGeom>
          <a:noFill/>
          <a:ln>
            <a:noFill/>
          </a:ln>
        </p:spPr>
      </p:pic>
      <p:pic>
        <p:nvPicPr>
          <p:cNvPr id="185" name="Google Shape;185;p18" descr="A picture containing clipart&#10;&#10;Description generated with high confidence"/>
          <p:cNvPicPr preferRelativeResize="0"/>
          <p:nvPr/>
        </p:nvPicPr>
        <p:blipFill rotWithShape="1">
          <a:blip r:embed="rId10">
            <a:alphaModFix/>
          </a:blip>
          <a:srcRect/>
          <a:stretch/>
        </p:blipFill>
        <p:spPr>
          <a:xfrm>
            <a:off x="5835039" y="3003646"/>
            <a:ext cx="1902759" cy="850692"/>
          </a:xfrm>
          <a:prstGeom prst="rect">
            <a:avLst/>
          </a:prstGeom>
          <a:noFill/>
          <a:ln>
            <a:noFill/>
          </a:ln>
        </p:spPr>
      </p:pic>
      <p:pic>
        <p:nvPicPr>
          <p:cNvPr id="186" name="Google Shape;186;p18" descr="A close up of a logo&#10;&#10;Description generated with very high confidence"/>
          <p:cNvPicPr preferRelativeResize="0"/>
          <p:nvPr/>
        </p:nvPicPr>
        <p:blipFill rotWithShape="1">
          <a:blip r:embed="rId11">
            <a:alphaModFix/>
          </a:blip>
          <a:srcRect/>
          <a:stretch/>
        </p:blipFill>
        <p:spPr>
          <a:xfrm>
            <a:off x="9630616" y="684399"/>
            <a:ext cx="1839446" cy="1197349"/>
          </a:xfrm>
          <a:prstGeom prst="rect">
            <a:avLst/>
          </a:prstGeom>
          <a:noFill/>
          <a:ln>
            <a:noFill/>
          </a:ln>
        </p:spPr>
      </p:pic>
      <p:pic>
        <p:nvPicPr>
          <p:cNvPr id="187" name="Google Shape;187;p18" descr="A close up of a sign&#10;&#10;Description generated with very high confidence"/>
          <p:cNvPicPr preferRelativeResize="0"/>
          <p:nvPr/>
        </p:nvPicPr>
        <p:blipFill rotWithShape="1">
          <a:blip r:embed="rId12">
            <a:alphaModFix/>
          </a:blip>
          <a:srcRect/>
          <a:stretch/>
        </p:blipFill>
        <p:spPr>
          <a:xfrm>
            <a:off x="5561484" y="1252214"/>
            <a:ext cx="1947583" cy="1164068"/>
          </a:xfrm>
          <a:prstGeom prst="rect">
            <a:avLst/>
          </a:prstGeom>
          <a:noFill/>
          <a:ln>
            <a:noFill/>
          </a:ln>
        </p:spPr>
      </p:pic>
      <p:pic>
        <p:nvPicPr>
          <p:cNvPr id="188" name="Google Shape;188;p18"/>
          <p:cNvPicPr preferRelativeResize="0"/>
          <p:nvPr/>
        </p:nvPicPr>
        <p:blipFill rotWithShape="1">
          <a:blip r:embed="rId13">
            <a:alphaModFix/>
          </a:blip>
          <a:srcRect/>
          <a:stretch/>
        </p:blipFill>
        <p:spPr>
          <a:xfrm>
            <a:off x="8030135" y="3893422"/>
            <a:ext cx="2731995" cy="1312333"/>
          </a:xfrm>
          <a:prstGeom prst="rect">
            <a:avLst/>
          </a:prstGeom>
          <a:noFill/>
          <a:ln>
            <a:noFill/>
          </a:ln>
        </p:spPr>
      </p:pic>
      <p:pic>
        <p:nvPicPr>
          <p:cNvPr id="189" name="Google Shape;189;p18" descr="A close up of a sign&#10;&#10;Description generated with very high confidence"/>
          <p:cNvPicPr preferRelativeResize="0"/>
          <p:nvPr/>
        </p:nvPicPr>
        <p:blipFill rotWithShape="1">
          <a:blip r:embed="rId14">
            <a:alphaModFix/>
          </a:blip>
          <a:srcRect/>
          <a:stretch/>
        </p:blipFill>
        <p:spPr>
          <a:xfrm>
            <a:off x="7698441" y="672353"/>
            <a:ext cx="1804148" cy="1826559"/>
          </a:xfrm>
          <a:prstGeom prst="rect">
            <a:avLst/>
          </a:prstGeom>
          <a:noFill/>
          <a:ln>
            <a:noFill/>
          </a:ln>
        </p:spPr>
      </p:pic>
      <p:pic>
        <p:nvPicPr>
          <p:cNvPr id="190" name="Google Shape;190;p18"/>
          <p:cNvPicPr preferRelativeResize="0"/>
          <p:nvPr/>
        </p:nvPicPr>
        <p:blipFill rotWithShape="1">
          <a:blip r:embed="rId15">
            <a:alphaModFix/>
          </a:blip>
          <a:srcRect/>
          <a:stretch/>
        </p:blipFill>
        <p:spPr>
          <a:xfrm>
            <a:off x="731691" y="3468999"/>
            <a:ext cx="2041152" cy="1521198"/>
          </a:xfrm>
          <a:prstGeom prst="rect">
            <a:avLst/>
          </a:prstGeom>
          <a:noFill/>
          <a:ln>
            <a:noFill/>
          </a:ln>
        </p:spPr>
      </p:pic>
      <p:pic>
        <p:nvPicPr>
          <p:cNvPr id="191" name="Google Shape;191;p18" descr="A picture containing orange, outdoor&#10;&#10;Description generated with high confidence"/>
          <p:cNvPicPr preferRelativeResize="0"/>
          <p:nvPr/>
        </p:nvPicPr>
        <p:blipFill rotWithShape="1">
          <a:blip r:embed="rId16">
            <a:alphaModFix/>
          </a:blip>
          <a:srcRect/>
          <a:stretch/>
        </p:blipFill>
        <p:spPr>
          <a:xfrm>
            <a:off x="3433202" y="3556468"/>
            <a:ext cx="1762125" cy="1605243"/>
          </a:xfrm>
          <a:prstGeom prst="rect">
            <a:avLst/>
          </a:prstGeom>
          <a:noFill/>
          <a:ln>
            <a:noFill/>
          </a:ln>
        </p:spPr>
      </p:pic>
      <p:pic>
        <p:nvPicPr>
          <p:cNvPr id="192" name="Google Shape;192;p18" descr="A picture containing clipart&#10;&#10;Description generated with high confidence"/>
          <p:cNvPicPr preferRelativeResize="0"/>
          <p:nvPr/>
        </p:nvPicPr>
        <p:blipFill rotWithShape="1">
          <a:blip r:embed="rId17">
            <a:alphaModFix/>
          </a:blip>
          <a:srcRect/>
          <a:stretch/>
        </p:blipFill>
        <p:spPr>
          <a:xfrm>
            <a:off x="963881" y="2574966"/>
            <a:ext cx="1595252" cy="797626"/>
          </a:xfrm>
          <a:prstGeom prst="rect">
            <a:avLst/>
          </a:prstGeom>
          <a:noFill/>
          <a:ln>
            <a:noFill/>
          </a:ln>
        </p:spPr>
      </p:pic>
      <p:sp>
        <p:nvSpPr>
          <p:cNvPr id="193" name="Google Shape;193;p18"/>
          <p:cNvSpPr txBox="1"/>
          <p:nvPr/>
        </p:nvSpPr>
        <p:spPr>
          <a:xfrm>
            <a:off x="197558" y="6237279"/>
            <a:ext cx="1087966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a:p>
        </p:txBody>
      </p:sp>
    </p:spTree>
    <p:extLst>
      <p:ext uri="{BB962C8B-B14F-4D97-AF65-F5344CB8AC3E}">
        <p14:creationId xmlns:p14="http://schemas.microsoft.com/office/powerpoint/2010/main" val="359391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6" descr="A large red chair in front of a building&#10;&#10;Description generated with very high confidence"/>
          <p:cNvPicPr preferRelativeResize="0"/>
          <p:nvPr/>
        </p:nvPicPr>
        <p:blipFill rotWithShape="1">
          <a:blip r:embed="rId3">
            <a:alphaModFix/>
          </a:blip>
          <a:srcRect/>
          <a:stretch/>
        </p:blipFill>
        <p:spPr>
          <a:xfrm>
            <a:off x="-5751" y="-2336"/>
            <a:ext cx="12203501" cy="6862672"/>
          </a:xfrm>
          <a:prstGeom prst="rect">
            <a:avLst/>
          </a:prstGeom>
          <a:noFill/>
          <a:ln>
            <a:noFill/>
          </a:ln>
        </p:spPr>
      </p:pic>
      <p:sp>
        <p:nvSpPr>
          <p:cNvPr id="288" name="Google Shape;288;p36"/>
          <p:cNvSpPr/>
          <p:nvPr/>
        </p:nvSpPr>
        <p:spPr>
          <a:xfrm>
            <a:off x="6759850" y="0"/>
            <a:ext cx="5263500" cy="686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6"/>
          <p:cNvSpPr txBox="1"/>
          <p:nvPr/>
        </p:nvSpPr>
        <p:spPr>
          <a:xfrm>
            <a:off x="8576841" y="370390"/>
            <a:ext cx="2421359" cy="108873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entury Gothic"/>
                <a:ea typeface="Century Gothic"/>
                <a:cs typeface="Century Gothic"/>
                <a:sym typeface="Century Gothic"/>
              </a:rPr>
              <a:t>SILLVR Pilot</a:t>
            </a:r>
            <a:endParaRPr sz="3600" b="1" i="0" u="none" strike="noStrike" cap="none">
              <a:solidFill>
                <a:schemeClr val="dk1"/>
              </a:solidFill>
              <a:latin typeface="Century Gothic"/>
              <a:ea typeface="Century Gothic"/>
              <a:cs typeface="Century Gothic"/>
              <a:sym typeface="Century Gothic"/>
            </a:endParaRPr>
          </a:p>
        </p:txBody>
      </p:sp>
      <p:pic>
        <p:nvPicPr>
          <p:cNvPr id="290" name="Google Shape;290;p36" descr="A close up of a sign&#10;&#10;Description generated with very high confidence"/>
          <p:cNvPicPr preferRelativeResize="0"/>
          <p:nvPr/>
        </p:nvPicPr>
        <p:blipFill rotWithShape="1">
          <a:blip r:embed="rId4">
            <a:alphaModFix/>
          </a:blip>
          <a:srcRect/>
          <a:stretch/>
        </p:blipFill>
        <p:spPr>
          <a:xfrm>
            <a:off x="7422550" y="468685"/>
            <a:ext cx="845390" cy="802258"/>
          </a:xfrm>
          <a:prstGeom prst="rect">
            <a:avLst/>
          </a:prstGeom>
          <a:noFill/>
          <a:ln>
            <a:noFill/>
          </a:ln>
        </p:spPr>
      </p:pic>
      <p:sp>
        <p:nvSpPr>
          <p:cNvPr id="291" name="Google Shape;291;p36"/>
          <p:cNvSpPr txBox="1"/>
          <p:nvPr/>
        </p:nvSpPr>
        <p:spPr>
          <a:xfrm>
            <a:off x="7339225" y="1493134"/>
            <a:ext cx="4514400" cy="4977114"/>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000" b="1" i="0" u="none" strike="noStrike" cap="none" dirty="0">
                <a:solidFill>
                  <a:schemeClr val="dk1"/>
                </a:solidFill>
                <a:latin typeface="Cabin"/>
                <a:ea typeface="Cabin"/>
                <a:cs typeface="Cabin"/>
                <a:sym typeface="Cabin"/>
              </a:rPr>
              <a:t>Between Colorado Alliance of Research Prospector Libraries </a:t>
            </a:r>
            <a:endParaRPr sz="2000" b="1" i="0" u="none" strike="noStrike" cap="none" dirty="0">
              <a:solidFill>
                <a:schemeClr val="dk1"/>
              </a:solidFill>
              <a:latin typeface="Cabin"/>
              <a:ea typeface="Cabin"/>
              <a:cs typeface="Cabin"/>
              <a:sym typeface="Cabin"/>
            </a:endParaRPr>
          </a:p>
          <a:p>
            <a:pPr marL="342900" marR="0" lvl="0" indent="-190500" algn="l" rtl="0">
              <a:lnSpc>
                <a:spcPct val="100000"/>
              </a:lnSpc>
              <a:spcBef>
                <a:spcPts val="0"/>
              </a:spcBef>
              <a:spcAft>
                <a:spcPts val="0"/>
              </a:spcAft>
              <a:buClr>
                <a:srgbClr val="000000"/>
              </a:buClr>
              <a:buSzPts val="2400"/>
              <a:buFont typeface="Arial"/>
              <a:buNone/>
            </a:pPr>
            <a:endParaRPr sz="2000" b="1" i="0" u="none" strike="noStrike" cap="none" dirty="0">
              <a:solidFill>
                <a:schemeClr val="dk1"/>
              </a:solidFill>
              <a:latin typeface="Cabin"/>
              <a:ea typeface="Cabin"/>
              <a:cs typeface="Cabin"/>
              <a:sym typeface="Cabin"/>
            </a:endParaRPr>
          </a:p>
          <a:p>
            <a:pPr marL="342900" marR="0" lvl="0" indent="-342900" algn="l" rtl="0">
              <a:lnSpc>
                <a:spcPct val="100000"/>
              </a:lnSpc>
              <a:spcBef>
                <a:spcPts val="0"/>
              </a:spcBef>
              <a:spcAft>
                <a:spcPts val="0"/>
              </a:spcAft>
              <a:buClr>
                <a:srgbClr val="000000"/>
              </a:buClr>
              <a:buSzPts val="2400"/>
              <a:buFont typeface="Arial"/>
              <a:buChar char="•"/>
            </a:pPr>
            <a:r>
              <a:rPr lang="en-US" sz="2000" b="1" i="0" u="none" strike="noStrike" cap="none" dirty="0" smtClean="0">
                <a:solidFill>
                  <a:schemeClr val="dk1"/>
                </a:solidFill>
                <a:latin typeface="Cabin"/>
                <a:ea typeface="Cabin"/>
                <a:cs typeface="Cabin"/>
                <a:sym typeface="Cabin"/>
              </a:rPr>
              <a:t>Spring 2020 – Fall 2020</a:t>
            </a:r>
            <a:endParaRPr dirty="0"/>
          </a:p>
          <a:p>
            <a:pPr marL="342900" marR="0" lvl="0" indent="-190500" algn="l" rtl="0">
              <a:lnSpc>
                <a:spcPct val="100000"/>
              </a:lnSpc>
              <a:spcBef>
                <a:spcPts val="0"/>
              </a:spcBef>
              <a:spcAft>
                <a:spcPts val="0"/>
              </a:spcAft>
              <a:buClr>
                <a:srgbClr val="000000"/>
              </a:buClr>
              <a:buSzPts val="2400"/>
              <a:buFont typeface="Arial"/>
              <a:buNone/>
            </a:pPr>
            <a:endParaRPr sz="2000" b="1" i="0" u="none" strike="noStrike" cap="none" dirty="0">
              <a:solidFill>
                <a:schemeClr val="dk1"/>
              </a:solidFill>
              <a:latin typeface="Cabin"/>
              <a:ea typeface="Cabin"/>
              <a:cs typeface="Cabin"/>
              <a:sym typeface="Cabin"/>
            </a:endParaRPr>
          </a:p>
          <a:p>
            <a:pPr marL="342900" marR="0" lvl="0" indent="-342900" algn="l" rtl="0">
              <a:spcBef>
                <a:spcPts val="0"/>
              </a:spcBef>
              <a:spcAft>
                <a:spcPts val="0"/>
              </a:spcAft>
              <a:buClr>
                <a:srgbClr val="000000"/>
              </a:buClr>
              <a:buSzPts val="2400"/>
              <a:buFont typeface="Arial"/>
              <a:buChar char="•"/>
            </a:pPr>
            <a:r>
              <a:rPr lang="en-US" sz="2000" b="1" dirty="0">
                <a:solidFill>
                  <a:schemeClr val="dk1"/>
                </a:solidFill>
                <a:latin typeface="Cabin"/>
                <a:ea typeface="Cabin"/>
                <a:cs typeface="Cabin"/>
                <a:sym typeface="Cabin"/>
              </a:rPr>
              <a:t>2</a:t>
            </a:r>
            <a:r>
              <a:rPr lang="en-US" sz="2000" b="1" i="0" u="none" strike="noStrike" cap="none" dirty="0" smtClean="0">
                <a:solidFill>
                  <a:schemeClr val="dk1"/>
                </a:solidFill>
                <a:latin typeface="Cabin"/>
                <a:ea typeface="Cabin"/>
                <a:cs typeface="Cabin"/>
                <a:sym typeface="Cabin"/>
              </a:rPr>
              <a:t> </a:t>
            </a:r>
            <a:r>
              <a:rPr lang="en-US" sz="2000" b="1" i="0" u="none" strike="noStrike" cap="none" dirty="0">
                <a:solidFill>
                  <a:schemeClr val="dk1"/>
                </a:solidFill>
                <a:latin typeface="Cabin"/>
                <a:ea typeface="Cabin"/>
                <a:cs typeface="Cabin"/>
                <a:sym typeface="Cabin"/>
              </a:rPr>
              <a:t>streaming video vendor </a:t>
            </a:r>
            <a:r>
              <a:rPr lang="en-US" sz="2000" b="1" i="0" u="none" strike="noStrike" cap="none" dirty="0" smtClean="0">
                <a:solidFill>
                  <a:schemeClr val="dk1"/>
                </a:solidFill>
                <a:latin typeface="Cabin"/>
                <a:ea typeface="Cabin"/>
                <a:cs typeface="Cabin"/>
                <a:sym typeface="Cabin"/>
              </a:rPr>
              <a:t>partners.</a:t>
            </a:r>
          </a:p>
          <a:p>
            <a:pPr marL="800100" lvl="1" indent="-342900">
              <a:buClr>
                <a:srgbClr val="000000"/>
              </a:buClr>
              <a:buSzPts val="2400"/>
              <a:buFont typeface="Arial"/>
              <a:buChar char="•"/>
            </a:pPr>
            <a:r>
              <a:rPr lang="en-US" sz="2000" b="1" dirty="0" smtClean="0">
                <a:solidFill>
                  <a:schemeClr val="dk1"/>
                </a:solidFill>
                <a:latin typeface="Cabin"/>
                <a:ea typeface="Cabin"/>
                <a:cs typeface="Cabin"/>
                <a:sym typeface="Cabin"/>
              </a:rPr>
              <a:t>Swank</a:t>
            </a:r>
          </a:p>
          <a:p>
            <a:pPr marL="800100" lvl="1" indent="-342900">
              <a:buClr>
                <a:srgbClr val="000000"/>
              </a:buClr>
              <a:buSzPts val="2400"/>
              <a:buFont typeface="Arial"/>
              <a:buChar char="•"/>
            </a:pPr>
            <a:r>
              <a:rPr lang="en-US" sz="2000" b="1" i="0" u="none" strike="noStrike" cap="none" dirty="0" smtClean="0">
                <a:solidFill>
                  <a:schemeClr val="dk1"/>
                </a:solidFill>
                <a:latin typeface="Cabin"/>
                <a:ea typeface="Cabin"/>
                <a:cs typeface="Cabin"/>
                <a:sym typeface="Cabin"/>
              </a:rPr>
              <a:t>Films on Demand</a:t>
            </a:r>
          </a:p>
          <a:p>
            <a:pPr marL="0" marR="0" lvl="0" indent="0" algn="l" rtl="0">
              <a:lnSpc>
                <a:spcPct val="100000"/>
              </a:lnSpc>
              <a:spcBef>
                <a:spcPts val="0"/>
              </a:spcBef>
              <a:spcAft>
                <a:spcPts val="0"/>
              </a:spcAft>
              <a:buNone/>
            </a:pPr>
            <a:endParaRPr sz="2000" b="1" i="0" u="none" strike="noStrike" cap="none" dirty="0">
              <a:solidFill>
                <a:schemeClr val="dk1"/>
              </a:solidFill>
              <a:latin typeface="Cabin"/>
              <a:ea typeface="Cabin"/>
              <a:cs typeface="Cabin"/>
              <a:sym typeface="Cabin"/>
            </a:endParaRPr>
          </a:p>
          <a:p>
            <a:pPr marL="342900" marR="0" lvl="0" indent="-190500" algn="l" rtl="0">
              <a:lnSpc>
                <a:spcPct val="100000"/>
              </a:lnSpc>
              <a:spcBef>
                <a:spcPts val="0"/>
              </a:spcBef>
              <a:spcAft>
                <a:spcPts val="0"/>
              </a:spcAft>
              <a:buClr>
                <a:srgbClr val="000000"/>
              </a:buClr>
              <a:buSzPts val="2400"/>
              <a:buFont typeface="Arial"/>
              <a:buNone/>
            </a:pPr>
            <a:endParaRPr sz="2000" b="1" i="0" u="none" strike="noStrike" cap="none" dirty="0">
              <a:solidFill>
                <a:schemeClr val="dk1"/>
              </a:solidFill>
              <a:latin typeface="Cabin"/>
              <a:ea typeface="Cabin"/>
              <a:cs typeface="Cabin"/>
              <a:sym typeface="Cabin"/>
            </a:endParaRPr>
          </a:p>
          <a:p>
            <a:pPr marL="342900" marR="0" lvl="0" indent="-342900" algn="l" rtl="0">
              <a:lnSpc>
                <a:spcPct val="100000"/>
              </a:lnSpc>
              <a:spcBef>
                <a:spcPts val="0"/>
              </a:spcBef>
              <a:spcAft>
                <a:spcPts val="0"/>
              </a:spcAft>
              <a:buClr>
                <a:srgbClr val="000000"/>
              </a:buClr>
              <a:buSzPts val="2400"/>
              <a:buFont typeface="Arial"/>
              <a:buChar char="•"/>
            </a:pPr>
            <a:r>
              <a:rPr lang="en-US" sz="2000" b="1" i="0" u="none" strike="noStrike" cap="none" dirty="0">
                <a:solidFill>
                  <a:schemeClr val="dk1"/>
                </a:solidFill>
                <a:latin typeface="Cabin"/>
                <a:ea typeface="Cabin"/>
                <a:cs typeface="Cabin"/>
                <a:sym typeface="Cabin"/>
              </a:rPr>
              <a:t>Patrons will request streaming videos via Prospector</a:t>
            </a:r>
            <a:endParaRPr sz="2000" b="1" i="0" u="none" strike="noStrike" cap="none" dirty="0">
              <a:solidFill>
                <a:schemeClr val="dk1"/>
              </a:solidFill>
              <a:latin typeface="Cabin"/>
              <a:ea typeface="Cabin"/>
              <a:cs typeface="Cabin"/>
              <a:sym typeface="Cabin"/>
            </a:endParaRPr>
          </a:p>
          <a:p>
            <a:pPr marL="0" marR="0" lvl="0" indent="0" algn="l" rtl="0">
              <a:lnSpc>
                <a:spcPct val="100000"/>
              </a:lnSpc>
              <a:spcBef>
                <a:spcPts val="0"/>
              </a:spcBef>
              <a:spcAft>
                <a:spcPts val="0"/>
              </a:spcAft>
              <a:buNone/>
            </a:pPr>
            <a:endParaRPr sz="2000" b="1" i="0" u="none" strike="noStrike" cap="none" dirty="0">
              <a:solidFill>
                <a:schemeClr val="dk1"/>
              </a:solidFill>
              <a:latin typeface="Cabin"/>
              <a:ea typeface="Cabin"/>
              <a:cs typeface="Cabin"/>
              <a:sym typeface="Cabin"/>
            </a:endParaRPr>
          </a:p>
          <a:p>
            <a:pPr marL="0" marR="0" lvl="0" indent="0" algn="l" rtl="0">
              <a:lnSpc>
                <a:spcPct val="100000"/>
              </a:lnSpc>
              <a:spcBef>
                <a:spcPts val="0"/>
              </a:spcBef>
              <a:spcAft>
                <a:spcPts val="0"/>
              </a:spcAft>
              <a:buNone/>
            </a:pPr>
            <a:endParaRPr sz="2000" b="1" i="0" u="none" strike="noStrike" cap="none" dirty="0">
              <a:solidFill>
                <a:schemeClr val="dk1"/>
              </a:solidFill>
              <a:latin typeface="Cabin"/>
              <a:ea typeface="Cabin"/>
              <a:cs typeface="Cabin"/>
              <a:sym typeface="Cabin"/>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Vendor Partners</a:t>
            </a:r>
            <a:endParaRPr lang="en-US" dirty="0"/>
          </a:p>
        </p:txBody>
      </p:sp>
      <p:sp>
        <p:nvSpPr>
          <p:cNvPr id="5" name="Content Placeholder 4"/>
          <p:cNvSpPr>
            <a:spLocks noGrp="1"/>
          </p:cNvSpPr>
          <p:nvPr>
            <p:ph sz="half" idx="1"/>
          </p:nvPr>
        </p:nvSpPr>
        <p:spPr>
          <a:xfrm>
            <a:off x="1069848" y="1742303"/>
            <a:ext cx="4754880" cy="4429897"/>
          </a:xfrm>
        </p:spPr>
        <p:txBody>
          <a:bodyPr>
            <a:normAutofit/>
          </a:bodyPr>
          <a:lstStyle/>
          <a:p>
            <a:r>
              <a:rPr lang="en-US" u="sng" dirty="0" err="1" smtClean="0">
                <a:hlinkClick r:id="rId2"/>
              </a:rPr>
              <a:t>Infobase</a:t>
            </a:r>
            <a:r>
              <a:rPr lang="en-US" dirty="0" smtClean="0"/>
              <a:t> ( </a:t>
            </a:r>
            <a:r>
              <a:rPr lang="en-US" i="1" dirty="0"/>
              <a:t>Films On </a:t>
            </a:r>
            <a:r>
              <a:rPr lang="en-US" i="1" dirty="0" smtClean="0"/>
              <a:t>Demand)</a:t>
            </a:r>
            <a:r>
              <a:rPr lang="en-US" dirty="0" smtClean="0"/>
              <a:t> provides access </a:t>
            </a:r>
            <a:r>
              <a:rPr lang="en-US" dirty="0"/>
              <a:t>to more than 35,000 titles from 800+ international producers in a range of subject areas—from award-winning documentaries to A-list performances spanning the arts, and more</a:t>
            </a:r>
            <a:r>
              <a:rPr lang="en-US" dirty="0" smtClean="0"/>
              <a:t>.</a:t>
            </a:r>
          </a:p>
          <a:p>
            <a:r>
              <a:rPr lang="en-US" dirty="0" smtClean="0"/>
              <a:t>Lenders: Auraria, CC, CMU, UCCS, UW</a:t>
            </a:r>
            <a:endParaRPr lang="en-US" dirty="0"/>
          </a:p>
          <a:p>
            <a:endParaRPr lang="en-US" dirty="0"/>
          </a:p>
        </p:txBody>
      </p:sp>
      <p:sp>
        <p:nvSpPr>
          <p:cNvPr id="6" name="Content Placeholder 5"/>
          <p:cNvSpPr>
            <a:spLocks noGrp="1"/>
          </p:cNvSpPr>
          <p:nvPr>
            <p:ph sz="half" idx="2"/>
          </p:nvPr>
        </p:nvSpPr>
        <p:spPr>
          <a:xfrm>
            <a:off x="6364224" y="1754659"/>
            <a:ext cx="4754880" cy="4417541"/>
          </a:xfrm>
        </p:spPr>
        <p:txBody>
          <a:bodyPr>
            <a:normAutofit/>
          </a:bodyPr>
          <a:lstStyle/>
          <a:p>
            <a:pPr marL="0" indent="0">
              <a:buNone/>
            </a:pPr>
            <a:r>
              <a:rPr lang="en-US" u="sng" dirty="0" smtClean="0">
                <a:hlinkClick r:id="rId3"/>
              </a:rPr>
              <a:t>Swank </a:t>
            </a:r>
            <a:r>
              <a:rPr lang="en-US" u="sng" dirty="0">
                <a:hlinkClick r:id="rId3"/>
              </a:rPr>
              <a:t>Digital Campus</a:t>
            </a:r>
            <a:r>
              <a:rPr lang="en-US" dirty="0"/>
              <a:t> partners with major movie studios, documentary providers and independent film makers to offer colleges and universities access to a streaming library of over 25,000 films and TV episodes for academic support. </a:t>
            </a:r>
            <a:endParaRPr lang="en-US" dirty="0" smtClean="0"/>
          </a:p>
          <a:p>
            <a:pPr marL="0" indent="0">
              <a:buNone/>
            </a:pPr>
            <a:r>
              <a:rPr lang="en-US" dirty="0" smtClean="0">
                <a:solidFill>
                  <a:srgbClr val="FF0000"/>
                </a:solidFill>
              </a:rPr>
              <a:t>ILL of Swank streaming videos will only be between academic libraries due Swank’s licenses with the movie studios. </a:t>
            </a:r>
          </a:p>
          <a:p>
            <a:pPr marL="0" indent="0">
              <a:buNone/>
            </a:pPr>
            <a:r>
              <a:rPr lang="en-US" dirty="0"/>
              <a:t>Lenders: </a:t>
            </a:r>
            <a:r>
              <a:rPr lang="en-US" dirty="0" smtClean="0"/>
              <a:t>Auraria, DU, UW</a:t>
            </a:r>
            <a:endParaRPr lang="en-US" dirty="0"/>
          </a:p>
          <a:p>
            <a:pPr marL="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82194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Streaming Video Portals</a:t>
            </a:r>
            <a:endParaRPr lang="en-US" dirty="0"/>
          </a:p>
        </p:txBody>
      </p:sp>
      <p:sp>
        <p:nvSpPr>
          <p:cNvPr id="7" name="Content Placeholder 6"/>
          <p:cNvSpPr>
            <a:spLocks noGrp="1"/>
          </p:cNvSpPr>
          <p:nvPr>
            <p:ph sz="half" idx="1"/>
          </p:nvPr>
        </p:nvSpPr>
        <p:spPr/>
        <p:txBody>
          <a:bodyPr/>
          <a:lstStyle/>
          <a:p>
            <a:r>
              <a:rPr lang="en-US" dirty="0" smtClean="0"/>
              <a:t>Swank portal will include current subscriptions. If you have no current subscriptions then Swank will create one for you just for ILL.</a:t>
            </a:r>
          </a:p>
          <a:p>
            <a:r>
              <a:rPr lang="en-US" dirty="0" smtClean="0"/>
              <a:t>Swank portal is where your temporary ILL streaming video will show up.</a:t>
            </a:r>
          </a:p>
          <a:p>
            <a:r>
              <a:rPr lang="en-US" dirty="0" smtClean="0"/>
              <a:t>Same as their normal subscription portal. Same accessibility, features, etc. </a:t>
            </a:r>
          </a:p>
        </p:txBody>
      </p:sp>
      <p:sp>
        <p:nvSpPr>
          <p:cNvPr id="8" name="Content Placeholder 7"/>
          <p:cNvSpPr>
            <a:spLocks noGrp="1"/>
          </p:cNvSpPr>
          <p:nvPr>
            <p:ph sz="half" idx="2"/>
          </p:nvPr>
        </p:nvSpPr>
        <p:spPr/>
        <p:txBody>
          <a:bodyPr/>
          <a:lstStyle/>
          <a:p>
            <a:r>
              <a:rPr lang="en-US" dirty="0"/>
              <a:t>FOD is still </a:t>
            </a:r>
            <a:r>
              <a:rPr lang="en-US" dirty="0" smtClean="0"/>
              <a:t>creating. Using token technology.</a:t>
            </a:r>
          </a:p>
          <a:p>
            <a:r>
              <a:rPr lang="en-US" dirty="0" smtClean="0"/>
              <a:t>FOD portal </a:t>
            </a:r>
            <a:r>
              <a:rPr lang="en-US" dirty="0"/>
              <a:t>is where your temporary ILL streaming video will show up</a:t>
            </a:r>
            <a:r>
              <a:rPr lang="en-US" dirty="0" smtClean="0"/>
              <a:t>.</a:t>
            </a:r>
          </a:p>
          <a:p>
            <a:r>
              <a:rPr lang="en-US" dirty="0"/>
              <a:t>Same as their normal subscription portal. Same accessibility, features, etc. </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73962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ILL Terms and Guidelines</a:t>
            </a:r>
            <a:endParaRPr/>
          </a:p>
        </p:txBody>
      </p:sp>
      <p:sp>
        <p:nvSpPr>
          <p:cNvPr id="305" name="Google Shape;305;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Lending length: 21 days. </a:t>
            </a:r>
            <a:endParaRPr lang="en-US" dirty="0" smtClean="0"/>
          </a:p>
          <a:p>
            <a:pPr marL="0" lvl="0" indent="0" algn="l" rtl="0">
              <a:lnSpc>
                <a:spcPct val="90000"/>
              </a:lnSpc>
              <a:spcBef>
                <a:spcPts val="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Renewals: Renewals will not be granted. If a patron wants to video again, they would have to go through the entire requesting process. </a:t>
            </a:r>
            <a:endParaRPr dirty="0"/>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The Lending Library keeps access to the video during this process. </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306" name="Google Shape;306;p38"/>
          <p:cNvSpPr txBox="1">
            <a:spLocks noGrp="1"/>
          </p:cNvSpPr>
          <p:nvPr>
            <p:ph type="sldNum" sz="quarter" idx="12"/>
          </p:nvPr>
        </p:nvSpPr>
        <p:spPr>
          <a:xfrm>
            <a:off x="9806625" y="6356350"/>
            <a:ext cx="1547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r>
              <a:rPr lang="en-US" b="1">
                <a:solidFill>
                  <a:srgbClr val="4C1130"/>
                </a:solidFill>
              </a:rPr>
              <a:t>@</a:t>
            </a:r>
            <a:r>
              <a:rPr lang="en-US" sz="1100" b="1">
                <a:solidFill>
                  <a:srgbClr val="4C1130"/>
                </a:solidFill>
              </a:rPr>
              <a:t>ProjectSILLVR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a:t>Statistics</a:t>
            </a:r>
            <a:endParaRPr sz="5400"/>
          </a:p>
        </p:txBody>
      </p:sp>
      <p:sp>
        <p:nvSpPr>
          <p:cNvPr id="313" name="Google Shape;313;p39"/>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From Prospector (Union Catalog)</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400"/>
              <a:buChar char="•"/>
            </a:pPr>
            <a:r>
              <a:rPr lang="en-US" sz="2400"/>
              <a:t>Title</a:t>
            </a:r>
            <a:endParaRPr/>
          </a:p>
          <a:p>
            <a:pPr marL="228600" lvl="0" indent="-228600" algn="l" rtl="0">
              <a:lnSpc>
                <a:spcPct val="90000"/>
              </a:lnSpc>
              <a:spcBef>
                <a:spcPts val="1000"/>
              </a:spcBef>
              <a:spcAft>
                <a:spcPts val="0"/>
              </a:spcAft>
              <a:buClr>
                <a:schemeClr val="dk1"/>
              </a:buClr>
              <a:buSzPts val="2400"/>
              <a:buChar char="•"/>
            </a:pPr>
            <a:r>
              <a:rPr lang="en-US" sz="2400"/>
              <a:t>Distributor</a:t>
            </a:r>
            <a:endParaRPr/>
          </a:p>
          <a:p>
            <a:pPr marL="228600" lvl="0" indent="-228600" algn="l" rtl="0">
              <a:lnSpc>
                <a:spcPct val="90000"/>
              </a:lnSpc>
              <a:spcBef>
                <a:spcPts val="1000"/>
              </a:spcBef>
              <a:spcAft>
                <a:spcPts val="0"/>
              </a:spcAft>
              <a:buClr>
                <a:schemeClr val="dk1"/>
              </a:buClr>
              <a:buSzPts val="2400"/>
              <a:buChar char="•"/>
            </a:pPr>
            <a:r>
              <a:rPr lang="en-US" sz="2400"/>
              <a:t>Copyright Date</a:t>
            </a:r>
            <a:endParaRPr/>
          </a:p>
          <a:p>
            <a:pPr marL="228600" lvl="0" indent="-228600" algn="l" rtl="0">
              <a:lnSpc>
                <a:spcPct val="90000"/>
              </a:lnSpc>
              <a:spcBef>
                <a:spcPts val="1000"/>
              </a:spcBef>
              <a:spcAft>
                <a:spcPts val="0"/>
              </a:spcAft>
              <a:buClr>
                <a:schemeClr val="dk1"/>
              </a:buClr>
              <a:buSzPts val="2400"/>
              <a:buChar char="•"/>
            </a:pPr>
            <a:r>
              <a:rPr lang="en-US" sz="2400"/>
              <a:t>Lending Library</a:t>
            </a:r>
            <a:endParaRPr/>
          </a:p>
          <a:p>
            <a:pPr marL="228600" lvl="0" indent="-228600" algn="l" rtl="0">
              <a:lnSpc>
                <a:spcPct val="90000"/>
              </a:lnSpc>
              <a:spcBef>
                <a:spcPts val="1000"/>
              </a:spcBef>
              <a:spcAft>
                <a:spcPts val="0"/>
              </a:spcAft>
              <a:buClr>
                <a:schemeClr val="dk1"/>
              </a:buClr>
              <a:buSzPts val="2400"/>
              <a:buChar char="•"/>
            </a:pPr>
            <a:r>
              <a:rPr lang="en-US" sz="2400"/>
              <a:t>Borrowing Library</a:t>
            </a:r>
            <a:endParaRPr/>
          </a:p>
          <a:p>
            <a:pPr marL="228600" lvl="0" indent="-228600" algn="l" rtl="0">
              <a:lnSpc>
                <a:spcPct val="90000"/>
              </a:lnSpc>
              <a:spcBef>
                <a:spcPts val="1000"/>
              </a:spcBef>
              <a:spcAft>
                <a:spcPts val="0"/>
              </a:spcAft>
              <a:buClr>
                <a:schemeClr val="dk1"/>
              </a:buClr>
              <a:buSzPts val="2400"/>
              <a:buChar char="•"/>
            </a:pPr>
            <a:r>
              <a:rPr lang="en-US" sz="2400"/>
              <a:t>Patron Type (i.e. Undergrad, Graduate, Faculty)</a:t>
            </a:r>
            <a:endParaRPr/>
          </a:p>
          <a:p>
            <a:pPr marL="228600" lvl="0" indent="-50800" algn="l" rtl="0">
              <a:lnSpc>
                <a:spcPct val="90000"/>
              </a:lnSpc>
              <a:spcBef>
                <a:spcPts val="1000"/>
              </a:spcBef>
              <a:spcAft>
                <a:spcPts val="0"/>
              </a:spcAft>
              <a:buClr>
                <a:schemeClr val="dk1"/>
              </a:buClr>
              <a:buSzPts val="2800"/>
              <a:buNone/>
            </a:pPr>
            <a:endParaRPr/>
          </a:p>
        </p:txBody>
      </p:sp>
      <p:sp>
        <p:nvSpPr>
          <p:cNvPr id="314" name="Google Shape;314;p39"/>
          <p:cNvSpPr txBox="1">
            <a:spLocks noGrp="1"/>
          </p:cNvSpPr>
          <p:nvPr>
            <p:ph sz="half" idx="2"/>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From Streaming Video Vendors</a:t>
            </a:r>
            <a:endParaRPr dirty="0"/>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400"/>
              <a:buChar char="•"/>
            </a:pPr>
            <a:r>
              <a:rPr lang="en-US" sz="2400" dirty="0"/>
              <a:t>How many times video watched</a:t>
            </a:r>
            <a:endParaRPr dirty="0"/>
          </a:p>
          <a:p>
            <a:pPr marL="228600" lvl="0" indent="-228600" algn="l" rtl="0">
              <a:lnSpc>
                <a:spcPct val="90000"/>
              </a:lnSpc>
              <a:spcBef>
                <a:spcPts val="1000"/>
              </a:spcBef>
              <a:spcAft>
                <a:spcPts val="0"/>
              </a:spcAft>
              <a:buClr>
                <a:schemeClr val="dk1"/>
              </a:buClr>
              <a:buSzPts val="2400"/>
              <a:buChar char="•"/>
            </a:pPr>
            <a:r>
              <a:rPr lang="en-US" sz="2400" dirty="0"/>
              <a:t>Date/time</a:t>
            </a:r>
            <a:endParaRPr dirty="0"/>
          </a:p>
          <a:p>
            <a:pPr marL="228600" lvl="0" indent="-228600" algn="l" rtl="0">
              <a:lnSpc>
                <a:spcPct val="90000"/>
              </a:lnSpc>
              <a:spcBef>
                <a:spcPts val="1000"/>
              </a:spcBef>
              <a:spcAft>
                <a:spcPts val="0"/>
              </a:spcAft>
              <a:buClr>
                <a:schemeClr val="dk1"/>
              </a:buClr>
              <a:buSzPts val="2400"/>
              <a:buChar char="•"/>
            </a:pPr>
            <a:r>
              <a:rPr lang="en-US" sz="2400" dirty="0" smtClean="0"/>
              <a:t>Subject </a:t>
            </a:r>
            <a:r>
              <a:rPr lang="en-US" sz="2400" dirty="0"/>
              <a:t>areas</a:t>
            </a:r>
            <a:endParaRPr dirty="0"/>
          </a:p>
          <a:p>
            <a:pPr marL="228600" lvl="0" indent="-228600" algn="l" rtl="0">
              <a:lnSpc>
                <a:spcPct val="90000"/>
              </a:lnSpc>
              <a:spcBef>
                <a:spcPts val="1000"/>
              </a:spcBef>
              <a:spcAft>
                <a:spcPts val="0"/>
              </a:spcAft>
              <a:buClr>
                <a:schemeClr val="dk1"/>
              </a:buClr>
              <a:buSzPts val="2400"/>
              <a:buChar char="•"/>
            </a:pPr>
            <a:r>
              <a:rPr lang="en-US" sz="2400" dirty="0"/>
              <a:t>Plays by device</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156</TotalTime>
  <Words>873</Words>
  <Application>Microsoft Office PowerPoint</Application>
  <PresentationFormat>Widescreen</PresentationFormat>
  <Paragraphs>149</Paragraphs>
  <Slides>20</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Cabin</vt:lpstr>
      <vt:lpstr>Arial</vt:lpstr>
      <vt:lpstr>Rockwell</vt:lpstr>
      <vt:lpstr>Rockwell Condensed</vt:lpstr>
      <vt:lpstr>Calibri</vt:lpstr>
      <vt:lpstr>Century Gothic</vt:lpstr>
      <vt:lpstr>Economica</vt:lpstr>
      <vt:lpstr>Wingdings</vt:lpstr>
      <vt:lpstr>Wood Type</vt:lpstr>
      <vt:lpstr>SILLVR: Streaming Interlibrary Loan Video Resources   </vt:lpstr>
      <vt:lpstr>PowerPoint Presentation</vt:lpstr>
      <vt:lpstr>WHY DOES ILL FOR STREAMING VIDEO MATTER?</vt:lpstr>
      <vt:lpstr>PowerPoint Presentation</vt:lpstr>
      <vt:lpstr>PowerPoint Presentation</vt:lpstr>
      <vt:lpstr>Vendor Partners</vt:lpstr>
      <vt:lpstr>Streaming Video Portals</vt:lpstr>
      <vt:lpstr>ILL Terms and Guidelines</vt:lpstr>
      <vt:lpstr>Statistics</vt:lpstr>
      <vt:lpstr>Swank Streaming Video Lenders</vt:lpstr>
      <vt:lpstr>Lending Libraries: Updating Swank Item Records</vt:lpstr>
      <vt:lpstr>Lending Libraries: Updating Swank Bib Records</vt:lpstr>
      <vt:lpstr>Lending Libraries: Updating Swank Item Records</vt:lpstr>
      <vt:lpstr>Lending Libraries: Updating Swank Bib Records</vt:lpstr>
      <vt:lpstr>Changes in Prospector Look Like This</vt:lpstr>
      <vt:lpstr>Swank Lending </vt:lpstr>
      <vt:lpstr>Prospector Paging Slip</vt:lpstr>
      <vt:lpstr>Swank Borrowing Libraries</vt:lpstr>
      <vt:lpstr>Swank Borrowing </vt:lpstr>
      <vt:lpstr>SILLVR Project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SILLVR: Streaming Interlibrary Loan Video Resources     projectsillvr@gmail.com</dc:title>
  <dc:creator>Divittorio, Katy</dc:creator>
  <cp:lastModifiedBy>Rose Nelson</cp:lastModifiedBy>
  <cp:revision>31</cp:revision>
  <dcterms:modified xsi:type="dcterms:W3CDTF">2019-11-06T16:35:38Z</dcterms:modified>
</cp:coreProperties>
</file>