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8" r:id="rId3"/>
    <p:sldId id="257" r:id="rId4"/>
    <p:sldId id="264" r:id="rId5"/>
    <p:sldId id="258" r:id="rId6"/>
    <p:sldId id="280" r:id="rId7"/>
    <p:sldId id="281" r:id="rId8"/>
    <p:sldId id="282" r:id="rId9"/>
    <p:sldId id="259" r:id="rId10"/>
    <p:sldId id="265" r:id="rId11"/>
    <p:sldId id="266" r:id="rId12"/>
    <p:sldId id="267" r:id="rId13"/>
    <p:sldId id="268" r:id="rId14"/>
    <p:sldId id="269" r:id="rId15"/>
    <p:sldId id="274" r:id="rId16"/>
    <p:sldId id="260" r:id="rId17"/>
    <p:sldId id="261" r:id="rId18"/>
    <p:sldId id="262" r:id="rId19"/>
    <p:sldId id="263" r:id="rId20"/>
    <p:sldId id="275" r:id="rId21"/>
    <p:sldId id="276" r:id="rId22"/>
    <p:sldId id="277" r:id="rId23"/>
    <p:sldId id="283" r:id="rId24"/>
    <p:sldId id="287" r:id="rId25"/>
    <p:sldId id="288" r:id="rId26"/>
    <p:sldId id="289" r:id="rId27"/>
    <p:sldId id="285" r:id="rId28"/>
    <p:sldId id="292" r:id="rId29"/>
    <p:sldId id="290" r:id="rId30"/>
    <p:sldId id="291" r:id="rId31"/>
    <p:sldId id="284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28" autoAdjust="0"/>
  </p:normalViewPr>
  <p:slideViewPr>
    <p:cSldViewPr>
      <p:cViewPr varScale="1">
        <p:scale>
          <a:sx n="46" d="100"/>
          <a:sy n="46" d="100"/>
        </p:scale>
        <p:origin x="-114" y="-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7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delphi\users\Rose\Prospector_Preconference\Prospector_Bib_Items_thru_200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lphi\users\Rose\ProspectorStatistics\YTD-October2011-2012.tx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lphi\users\Rose\ProspectorStatistics\YTD-October2011-2012.tx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988407699037624E-2"/>
          <c:y val="0.13936351706036745"/>
          <c:w val="0.68456802274715656"/>
          <c:h val="0.694817366579177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Bib Records</c:v>
                </c:pt>
              </c:strCache>
            </c:strRef>
          </c:tx>
          <c:invertIfNegative val="0"/>
          <c:cat>
            <c:numRef>
              <c:f>Sheet1!$B$1:$O$1</c:f>
              <c:numCache>
                <c:formatCode>General</c:formatCode>
                <c:ptCount val="1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</c:numCache>
            </c:numRef>
          </c:cat>
          <c:val>
            <c:numRef>
              <c:f>Sheet1!$B$2:$O$2</c:f>
              <c:numCache>
                <c:formatCode>General</c:formatCode>
                <c:ptCount val="14"/>
                <c:pt idx="0">
                  <c:v>3.5</c:v>
                </c:pt>
                <c:pt idx="1">
                  <c:v>4</c:v>
                </c:pt>
                <c:pt idx="2">
                  <c:v>4.16</c:v>
                </c:pt>
                <c:pt idx="3">
                  <c:v>4.3</c:v>
                </c:pt>
                <c:pt idx="4">
                  <c:v>4.5999999999999996</c:v>
                </c:pt>
                <c:pt idx="5">
                  <c:v>6</c:v>
                </c:pt>
                <c:pt idx="6">
                  <c:v>6.3</c:v>
                </c:pt>
                <c:pt idx="7">
                  <c:v>7.1</c:v>
                </c:pt>
                <c:pt idx="8">
                  <c:v>7.5</c:v>
                </c:pt>
                <c:pt idx="9">
                  <c:v>8.4</c:v>
                </c:pt>
                <c:pt idx="10">
                  <c:v>8.6</c:v>
                </c:pt>
                <c:pt idx="11">
                  <c:v>9.8000000000000007</c:v>
                </c:pt>
                <c:pt idx="12">
                  <c:v>10.9</c:v>
                </c:pt>
                <c:pt idx="13">
                  <c:v>11.06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Item Records</c:v>
                </c:pt>
              </c:strCache>
            </c:strRef>
          </c:tx>
          <c:invertIfNegative val="0"/>
          <c:cat>
            <c:numRef>
              <c:f>Sheet1!$B$1:$O$1</c:f>
              <c:numCache>
                <c:formatCode>General</c:formatCode>
                <c:ptCount val="1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</c:numCache>
            </c:numRef>
          </c:cat>
          <c:val>
            <c:numRef>
              <c:f>Sheet1!$B$3:$O$3</c:f>
              <c:numCache>
                <c:formatCode>General</c:formatCode>
                <c:ptCount val="14"/>
                <c:pt idx="0">
                  <c:v>8.1</c:v>
                </c:pt>
                <c:pt idx="1">
                  <c:v>11.5</c:v>
                </c:pt>
                <c:pt idx="2">
                  <c:v>12.37</c:v>
                </c:pt>
                <c:pt idx="3">
                  <c:v>13.4</c:v>
                </c:pt>
                <c:pt idx="4">
                  <c:v>15.1</c:v>
                </c:pt>
                <c:pt idx="5">
                  <c:v>18</c:v>
                </c:pt>
                <c:pt idx="6">
                  <c:v>19.3</c:v>
                </c:pt>
                <c:pt idx="7">
                  <c:v>23</c:v>
                </c:pt>
                <c:pt idx="8">
                  <c:v>23.4</c:v>
                </c:pt>
                <c:pt idx="9">
                  <c:v>24.8</c:v>
                </c:pt>
                <c:pt idx="10">
                  <c:v>25.5</c:v>
                </c:pt>
                <c:pt idx="11">
                  <c:v>26.9</c:v>
                </c:pt>
                <c:pt idx="12">
                  <c:v>29.5</c:v>
                </c:pt>
                <c:pt idx="13">
                  <c:v>28.1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6278272"/>
        <c:axId val="36279808"/>
        <c:axId val="0"/>
      </c:bar3DChart>
      <c:catAx>
        <c:axId val="3627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279808"/>
        <c:crosses val="autoZero"/>
        <c:auto val="1"/>
        <c:lblAlgn val="ctr"/>
        <c:lblOffset val="100"/>
        <c:noMultiLvlLbl val="0"/>
      </c:catAx>
      <c:valAx>
        <c:axId val="36279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2782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32174103237096"/>
          <c:y val="4.6770924467774859E-2"/>
          <c:w val="0.69587357830271213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Sheet2!$A$53:$A$58</c:f>
              <c:numCache>
                <c:formatCode>General</c:formatCode>
                <c:ptCount val="6"/>
              </c:numCache>
            </c:numRef>
          </c:val>
        </c:ser>
        <c:ser>
          <c:idx val="1"/>
          <c:order val="1"/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.59165109947848693"/>
                  <c:y val="0.58536373402349018"/>
                </c:manualLayout>
              </c:layout>
              <c:tx>
                <c:rich>
                  <a:bodyPr/>
                  <a:lstStyle/>
                  <a:p>
                    <a:r>
                      <a:rPr lang="en-US" sz="1100" b="1"/>
                      <a:t>2012 est.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34264432029795161"/>
                  <c:y val="0.68070276458939327"/>
                </c:manualLayout>
              </c:layout>
              <c:tx>
                <c:rich>
                  <a:bodyPr/>
                  <a:lstStyle/>
                  <a:p>
                    <a:r>
                      <a:rPr lang="en-US" sz="1100" b="1"/>
                      <a:t>2011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232129503365151"/>
                  <c:y val="0.72206087165191335"/>
                </c:manualLayout>
              </c:layout>
              <c:tx>
                <c:rich>
                  <a:bodyPr/>
                  <a:lstStyle/>
                  <a:p>
                    <a:r>
                      <a:rPr lang="en-US" sz="1100" b="1"/>
                      <a:t>2010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1900995615771492"/>
                  <c:y val="0.76317200020632936"/>
                </c:manualLayout>
              </c:layout>
              <c:tx>
                <c:rich>
                  <a:bodyPr/>
                  <a:lstStyle/>
                  <a:p>
                    <a:r>
                      <a:rPr lang="en-US" sz="1100" b="1"/>
                      <a:t>2009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34891362043431723"/>
                  <c:y val="0.74428865704244773"/>
                </c:manualLayout>
              </c:layout>
              <c:tx>
                <c:rich>
                  <a:bodyPr/>
                  <a:lstStyle/>
                  <a:p>
                    <a:r>
                      <a:rPr lang="en-US" sz="1100" b="1"/>
                      <a:t>2008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58538179934212131"/>
                  <c:y val="0.7834273215979761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/>
                      <a:t>2007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Sheet2!$B$53:$B$58</c:f>
              <c:numCache>
                <c:formatCode>#,##0</c:formatCode>
                <c:ptCount val="6"/>
                <c:pt idx="0">
                  <c:v>426647</c:v>
                </c:pt>
                <c:pt idx="1">
                  <c:v>500814</c:v>
                </c:pt>
                <c:pt idx="2">
                  <c:v>541571</c:v>
                </c:pt>
                <c:pt idx="3">
                  <c:v>576037</c:v>
                </c:pt>
                <c:pt idx="4">
                  <c:v>557305</c:v>
                </c:pt>
                <c:pt idx="5">
                  <c:v>590000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576640"/>
        <c:axId val="36578432"/>
      </c:barChart>
      <c:catAx>
        <c:axId val="36576640"/>
        <c:scaling>
          <c:orientation val="minMax"/>
        </c:scaling>
        <c:delete val="1"/>
        <c:axPos val="b"/>
        <c:majorTickMark val="out"/>
        <c:minorTickMark val="none"/>
        <c:tickLblPos val="nextTo"/>
        <c:crossAx val="36578432"/>
        <c:crosses val="autoZero"/>
        <c:auto val="1"/>
        <c:lblAlgn val="ctr"/>
        <c:lblOffset val="100"/>
        <c:noMultiLvlLbl val="0"/>
      </c:catAx>
      <c:valAx>
        <c:axId val="36578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576640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B/>
        </a:sp3d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88632102805331"/>
          <c:y val="3.9215686274509803E-2"/>
          <c:w val="0.71639618911272451"/>
          <c:h val="0.758511141989604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Sheet2!$B$38</c:f>
              <c:strCache>
                <c:ptCount val="1"/>
                <c:pt idx="0">
                  <c:v>total borrows</c:v>
                </c:pt>
              </c:strCache>
            </c:strRef>
          </c:tx>
          <c:invertIfNegative val="0"/>
          <c:cat>
            <c:strRef>
              <c:f>Sheet2!$A$39:$A$48</c:f>
              <c:strCache>
                <c:ptCount val="10"/>
                <c:pt idx="0">
                  <c:v>JCPL</c:v>
                </c:pt>
                <c:pt idx="1">
                  <c:v>ALD</c:v>
                </c:pt>
                <c:pt idx="2">
                  <c:v>Poudre River</c:v>
                </c:pt>
                <c:pt idx="3">
                  <c:v>CU-Boulder</c:v>
                </c:pt>
                <c:pt idx="4">
                  <c:v>Boulder Public</c:v>
                </c:pt>
                <c:pt idx="5">
                  <c:v>Aurora</c:v>
                </c:pt>
                <c:pt idx="6">
                  <c:v>DU</c:v>
                </c:pt>
                <c:pt idx="7">
                  <c:v>UWY</c:v>
                </c:pt>
                <c:pt idx="8">
                  <c:v>CSU</c:v>
                </c:pt>
                <c:pt idx="9">
                  <c:v>UNC</c:v>
                </c:pt>
              </c:strCache>
            </c:strRef>
          </c:cat>
          <c:val>
            <c:numRef>
              <c:f>Sheet2!$B$39:$B$48</c:f>
              <c:numCache>
                <c:formatCode>General</c:formatCode>
                <c:ptCount val="10"/>
                <c:pt idx="0">
                  <c:v>87826</c:v>
                </c:pt>
                <c:pt idx="1">
                  <c:v>96932</c:v>
                </c:pt>
                <c:pt idx="2">
                  <c:v>98224</c:v>
                </c:pt>
                <c:pt idx="3">
                  <c:v>22630</c:v>
                </c:pt>
                <c:pt idx="4">
                  <c:v>37109</c:v>
                </c:pt>
                <c:pt idx="5">
                  <c:v>49788</c:v>
                </c:pt>
                <c:pt idx="6">
                  <c:v>22552</c:v>
                </c:pt>
                <c:pt idx="7">
                  <c:v>16578</c:v>
                </c:pt>
                <c:pt idx="8">
                  <c:v>28717</c:v>
                </c:pt>
                <c:pt idx="9">
                  <c:v>9135</c:v>
                </c:pt>
              </c:numCache>
            </c:numRef>
          </c:val>
        </c:ser>
        <c:ser>
          <c:idx val="1"/>
          <c:order val="1"/>
          <c:tx>
            <c:strRef>
              <c:f>Sheet2!$C$38</c:f>
              <c:strCache>
                <c:ptCount val="1"/>
                <c:pt idx="0">
                  <c:v>total lends</c:v>
                </c:pt>
              </c:strCache>
            </c:strRef>
          </c:tx>
          <c:invertIfNegative val="0"/>
          <c:cat>
            <c:strRef>
              <c:f>Sheet2!$A$39:$A$48</c:f>
              <c:strCache>
                <c:ptCount val="10"/>
                <c:pt idx="0">
                  <c:v>JCPL</c:v>
                </c:pt>
                <c:pt idx="1">
                  <c:v>ALD</c:v>
                </c:pt>
                <c:pt idx="2">
                  <c:v>Poudre River</c:v>
                </c:pt>
                <c:pt idx="3">
                  <c:v>CU-Boulder</c:v>
                </c:pt>
                <c:pt idx="4">
                  <c:v>Boulder Public</c:v>
                </c:pt>
                <c:pt idx="5">
                  <c:v>Aurora</c:v>
                </c:pt>
                <c:pt idx="6">
                  <c:v>DU</c:v>
                </c:pt>
                <c:pt idx="7">
                  <c:v>UWY</c:v>
                </c:pt>
                <c:pt idx="8">
                  <c:v>CSU</c:v>
                </c:pt>
                <c:pt idx="9">
                  <c:v>UNC</c:v>
                </c:pt>
              </c:strCache>
            </c:strRef>
          </c:cat>
          <c:val>
            <c:numRef>
              <c:f>Sheet2!$C$39:$C$48</c:f>
              <c:numCache>
                <c:formatCode>General</c:formatCode>
                <c:ptCount val="10"/>
                <c:pt idx="0">
                  <c:v>107271</c:v>
                </c:pt>
                <c:pt idx="1">
                  <c:v>80598</c:v>
                </c:pt>
                <c:pt idx="2">
                  <c:v>56797</c:v>
                </c:pt>
                <c:pt idx="3">
                  <c:v>55933</c:v>
                </c:pt>
                <c:pt idx="4">
                  <c:v>36287</c:v>
                </c:pt>
                <c:pt idx="5">
                  <c:v>34120</c:v>
                </c:pt>
                <c:pt idx="6">
                  <c:v>26070</c:v>
                </c:pt>
                <c:pt idx="7">
                  <c:v>23779</c:v>
                </c:pt>
                <c:pt idx="8">
                  <c:v>21879</c:v>
                </c:pt>
                <c:pt idx="9">
                  <c:v>16620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628352"/>
        <c:axId val="36629888"/>
      </c:barChart>
      <c:catAx>
        <c:axId val="36628352"/>
        <c:scaling>
          <c:orientation val="minMax"/>
        </c:scaling>
        <c:delete val="0"/>
        <c:axPos val="b"/>
        <c:majorTickMark val="out"/>
        <c:minorTickMark val="none"/>
        <c:tickLblPos val="nextTo"/>
        <c:crossAx val="36629888"/>
        <c:crosses val="autoZero"/>
        <c:auto val="1"/>
        <c:lblAlgn val="ctr"/>
        <c:lblOffset val="100"/>
        <c:noMultiLvlLbl val="0"/>
      </c:catAx>
      <c:valAx>
        <c:axId val="36629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6283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0.14311</cdr:x>
      <cdr:y>0</cdr:y>
    </cdr:from>
    <cdr:to>
      <cdr:x>0.84452</cdr:x>
      <cdr:y>0.11111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1525" y="0"/>
          <a:ext cx="3781425" cy="3047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/>
            <a:t>Per</a:t>
          </a:r>
          <a:r>
            <a:rPr lang="en-US" sz="1400" b="1" baseline="0"/>
            <a:t> Million </a:t>
          </a:r>
          <a:r>
            <a:rPr lang="en-US" sz="1400" b="1"/>
            <a:t>records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D40CB29-879F-4C65-B77D-A86DF4C62462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97F428-7C21-47C5-927A-1184D1744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29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1DFD52-256D-4F78-897C-690E87B91B9D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5274D6-39E2-4172-97E4-7F26F372E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3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274D6-39E2-4172-97E4-7F26F372ED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71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D10635-3E02-405C-9B24-CF88058E3EE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2643-2667-4348-A456-EB4CBA239B69}" type="datetime1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0129-B8D0-4A49-BBC8-EA11C2FB01EB}" type="datetime1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862E-8852-4E60-8D4C-ECDEC4F1CD77}" type="datetime1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21A6-5D8D-4AC7-B1D3-B6E9988C8FBC}" type="datetime1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50E2-9E29-44E4-89DE-DF5FC1FAC225}" type="datetime1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6EE6-5D85-4F68-9127-1536546524B4}" type="datetime1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B4CB-6A1A-43F8-BE02-85DE9E3B5A39}" type="datetime1">
              <a:rPr lang="en-US" smtClean="0"/>
              <a:t>11/20/2014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F578-01B6-4F48-8613-4E8FA849E631}" type="datetime1">
              <a:rPr lang="en-US" smtClean="0"/>
              <a:t>11/20/2014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34ED-3DE2-47E0-A068-125AC97C852D}" type="datetime1">
              <a:rPr lang="en-US" smtClean="0"/>
              <a:t>11/20/2014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76C2-208E-4654-AA10-418207AF6984}" type="datetime1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45CE-8407-4927-B5A3-2BAE2B746983}" type="datetime1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8A8BB3DB-D584-46C5-9A1F-469EF63C6A08}" type="datetime1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75" y="3124200"/>
            <a:ext cx="7543800" cy="1524000"/>
          </a:xfrm>
        </p:spPr>
        <p:txBody>
          <a:bodyPr/>
          <a:lstStyle/>
          <a:p>
            <a:r>
              <a:rPr lang="en-US" sz="5400" dirty="0" smtClean="0"/>
              <a:t>Prospector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Director’s Meeting </a:t>
            </a:r>
          </a:p>
          <a:p>
            <a:r>
              <a:rPr lang="en-US" dirty="0" smtClean="0"/>
              <a:t>11-8-2012</a:t>
            </a:r>
          </a:p>
          <a:p>
            <a:r>
              <a:rPr lang="en-US" dirty="0" smtClean="0"/>
              <a:t>Rose Nelson-Assistant Director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248400"/>
            <a:ext cx="307657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57800"/>
            <a:ext cx="6781800" cy="9144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Database growth by millions</a:t>
            </a:r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384451"/>
            <a:ext cx="2238375" cy="277198"/>
          </a:xfrm>
          <a:prstGeom prst="rect">
            <a:avLst/>
          </a:prstGeom>
        </p:spPr>
      </p:pic>
      <p:graphicFrame>
        <p:nvGraphicFramePr>
          <p:cNvPr id="7" name="Chart 6" title="per million record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09335"/>
              </p:ext>
            </p:extLst>
          </p:nvPr>
        </p:nvGraphicFramePr>
        <p:xfrm>
          <a:off x="1066800" y="1143000"/>
          <a:ext cx="7467600" cy="3962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518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029200"/>
            <a:ext cx="67818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Database size and uniqueness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 11 million unique MARC records </a:t>
            </a:r>
          </a:p>
          <a:p>
            <a:r>
              <a:rPr lang="en-US" dirty="0"/>
              <a:t>Over 29 million item records</a:t>
            </a:r>
          </a:p>
          <a:p>
            <a:r>
              <a:rPr lang="en-US" dirty="0"/>
              <a:t>64.06% held by 1 library</a:t>
            </a:r>
          </a:p>
          <a:p>
            <a:r>
              <a:rPr lang="en-US" dirty="0"/>
              <a:t>14.18% held by 2 libraries</a:t>
            </a:r>
          </a:p>
          <a:p>
            <a:r>
              <a:rPr lang="en-US" dirty="0" smtClean="0"/>
              <a:t>10.66% </a:t>
            </a:r>
            <a:r>
              <a:rPr lang="en-US" dirty="0"/>
              <a:t>held by 3 libraries</a:t>
            </a:r>
          </a:p>
          <a:p>
            <a:r>
              <a:rPr lang="en-US" dirty="0" smtClean="0"/>
              <a:t>4.36% </a:t>
            </a:r>
            <a:r>
              <a:rPr lang="en-US" dirty="0"/>
              <a:t>held by 4 libraries</a:t>
            </a:r>
          </a:p>
          <a:p>
            <a:r>
              <a:rPr lang="en-US" dirty="0"/>
              <a:t>2.93% held by 5 libraries</a:t>
            </a:r>
          </a:p>
          <a:p>
            <a:r>
              <a:rPr lang="en-US" dirty="0"/>
              <a:t>1.76% held by 6 or more libraries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6368102"/>
            <a:ext cx="2238375" cy="27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6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Circulation Policy</a:t>
            </a:r>
            <a:endParaRPr lang="en-US" sz="40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000" dirty="0" smtClean="0"/>
              <a:t>Monographs</a:t>
            </a:r>
          </a:p>
          <a:p>
            <a:pPr lvl="1"/>
            <a:r>
              <a:rPr lang="en-US" sz="2600" dirty="0" smtClean="0"/>
              <a:t>21 day loan period (monographs)</a:t>
            </a:r>
          </a:p>
          <a:p>
            <a:pPr lvl="1"/>
            <a:r>
              <a:rPr lang="en-US" sz="2600" dirty="0" smtClean="0"/>
              <a:t>1 renewal, Holds permitted but no recalls</a:t>
            </a:r>
          </a:p>
          <a:p>
            <a:pPr lvl="1"/>
            <a:r>
              <a:rPr lang="en-US" sz="2600" dirty="0" smtClean="0"/>
              <a:t>70 requests/check-outs per person (up from 40)</a:t>
            </a:r>
          </a:p>
          <a:p>
            <a:pPr lvl="2"/>
            <a:r>
              <a:rPr lang="en-US" sz="2200" dirty="0" smtClean="0"/>
              <a:t>Helps support increased use of remote storage</a:t>
            </a:r>
          </a:p>
          <a:p>
            <a:pPr lvl="2"/>
            <a:r>
              <a:rPr lang="en-US" sz="2200" dirty="0" smtClean="0"/>
              <a:t>Local libraries can keep override for lower levels</a:t>
            </a:r>
          </a:p>
          <a:p>
            <a:pPr lvl="1"/>
            <a:r>
              <a:rPr lang="en-US" sz="2600" dirty="0" smtClean="0"/>
              <a:t>Delivery via existing courier</a:t>
            </a:r>
          </a:p>
          <a:p>
            <a:r>
              <a:rPr lang="en-US" sz="3000" dirty="0" smtClean="0"/>
              <a:t>Media</a:t>
            </a:r>
          </a:p>
          <a:p>
            <a:pPr lvl="1"/>
            <a:r>
              <a:rPr lang="en-US" sz="2600" dirty="0" smtClean="0"/>
              <a:t>7 days and no renewals</a:t>
            </a:r>
          </a:p>
          <a:p>
            <a:r>
              <a:rPr lang="en-US" sz="3000" dirty="0" smtClean="0"/>
              <a:t>PASCAL Journals</a:t>
            </a:r>
          </a:p>
          <a:p>
            <a:pPr lvl="1"/>
            <a:r>
              <a:rPr lang="en-US" sz="2600" dirty="0" smtClean="0"/>
              <a:t>7 days and no renewals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335404"/>
            <a:ext cx="2238375" cy="27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8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Statistics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85% fulfillment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Turn around time averages 3.5 days</a:t>
            </a:r>
          </a:p>
          <a:p>
            <a:pPr>
              <a:lnSpc>
                <a:spcPct val="90000"/>
              </a:lnSpc>
            </a:pPr>
            <a:r>
              <a:rPr lang="en-US" dirty="0"/>
              <a:t>A</a:t>
            </a:r>
            <a:r>
              <a:rPr lang="en-US" dirty="0" smtClean="0"/>
              <a:t>nnual loss rate ~0.23%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1,312 lost in 2010 out of 576,000 total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Annual reconciliation but no money is exchanged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Courier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Regional routing initiated in May 2011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335404"/>
            <a:ext cx="2238375" cy="27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5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029200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Prospector lends by year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3759633"/>
              </p:ext>
            </p:extLst>
          </p:nvPr>
        </p:nvGraphicFramePr>
        <p:xfrm>
          <a:off x="1600200" y="990600"/>
          <a:ext cx="5572125" cy="3719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335404"/>
            <a:ext cx="2238375" cy="27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6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81600"/>
            <a:ext cx="6781800" cy="990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Top lenders and borrowers 10/11-10/12</a:t>
            </a:r>
            <a:endParaRPr lang="en-US" sz="30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3506375"/>
              </p:ext>
            </p:extLst>
          </p:nvPr>
        </p:nvGraphicFramePr>
        <p:xfrm>
          <a:off x="914400" y="762000"/>
          <a:ext cx="66294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335404"/>
            <a:ext cx="2238375" cy="27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43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5334000"/>
            <a:ext cx="8153400" cy="762000"/>
          </a:xfrm>
        </p:spPr>
        <p:txBody>
          <a:bodyPr>
            <a:normAutofit fontScale="90000"/>
          </a:bodyPr>
          <a:lstStyle/>
          <a:p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Google Analytics    Visits: 10/11-10/12</a:t>
            </a:r>
            <a:endParaRPr lang="en-US" sz="3000" dirty="0"/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0" t="12399" r="1494" b="11400"/>
          <a:stretch>
            <a:fillRect/>
          </a:stretch>
        </p:blipFill>
        <p:spPr bwMode="auto">
          <a:xfrm>
            <a:off x="1371599" y="609600"/>
            <a:ext cx="644842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335404"/>
            <a:ext cx="2238375" cy="27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7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Access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2641600" cy="19812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82" y="2362200"/>
            <a:ext cx="3713018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6229503"/>
            <a:ext cx="2238375" cy="27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7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636" y="5334000"/>
            <a:ext cx="7848599" cy="609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Mobile Devices Accessing Prospector</a:t>
            </a:r>
            <a:endParaRPr lang="en-US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7" t="24229" b="9597"/>
          <a:stretch/>
        </p:blipFill>
        <p:spPr bwMode="auto">
          <a:xfrm>
            <a:off x="457200" y="922421"/>
            <a:ext cx="8153399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324600"/>
            <a:ext cx="2238375" cy="27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9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410200"/>
            <a:ext cx="67818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Prospector Mobile Site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2" t="20422" b="12846"/>
          <a:stretch/>
        </p:blipFill>
        <p:spPr bwMode="auto">
          <a:xfrm>
            <a:off x="381000" y="1142998"/>
            <a:ext cx="8367790" cy="38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368102"/>
            <a:ext cx="2238375" cy="27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5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029200"/>
            <a:ext cx="67818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Prospector Update 2012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/>
              <a:t>Denver Public </a:t>
            </a:r>
            <a:r>
              <a:rPr lang="en-US" dirty="0" smtClean="0"/>
              <a:t>Library</a:t>
            </a:r>
          </a:p>
          <a:p>
            <a:r>
              <a:rPr lang="en-US" dirty="0" smtClean="0"/>
              <a:t>Prospector by the numbers</a:t>
            </a:r>
          </a:p>
          <a:p>
            <a:r>
              <a:rPr lang="en-US" dirty="0" smtClean="0"/>
              <a:t>Prospector FAQ </a:t>
            </a:r>
          </a:p>
          <a:p>
            <a:r>
              <a:rPr lang="en-US" dirty="0" smtClean="0"/>
              <a:t>What’s Coming?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764" y="6215278"/>
            <a:ext cx="2238375" cy="27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87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Prospector FAQ</a:t>
            </a:r>
            <a:endParaRPr lang="en-US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685800"/>
            <a:ext cx="7543800" cy="388620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Soon to be released Prospector staff website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Place where staff can get answers to Prospector technical and policy questions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Mining Prospector </a:t>
            </a:r>
            <a:r>
              <a:rPr lang="en-US" dirty="0" err="1" smtClean="0"/>
              <a:t>listservs</a:t>
            </a:r>
            <a:r>
              <a:rPr lang="en-US" dirty="0" smtClean="0"/>
              <a:t> for useful Q &amp; A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Interactive site which can include text, tutorials, screen captures, links to videos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Work with committees to get contribution from Prospector staff at libraries who have expertise in circulation, cataloging, reference, etc…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6229503"/>
            <a:ext cx="2238375" cy="27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4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2" b="3706"/>
          <a:stretch/>
        </p:blipFill>
        <p:spPr bwMode="auto">
          <a:xfrm>
            <a:off x="1066799" y="1066800"/>
            <a:ext cx="6993731" cy="434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6229503"/>
            <a:ext cx="2238375" cy="27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07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4" r="1173" b="11289"/>
          <a:stretch/>
        </p:blipFill>
        <p:spPr bwMode="auto">
          <a:xfrm>
            <a:off x="838200" y="858982"/>
            <a:ext cx="7003473" cy="432261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6229503"/>
            <a:ext cx="2238375" cy="27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56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876800"/>
            <a:ext cx="6781800" cy="1295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What’s Coming</a:t>
            </a:r>
            <a:endParaRPr lang="en-US" sz="40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14400" y="685800"/>
            <a:ext cx="7543800" cy="388620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OAI Harvester to capture metadata from </a:t>
            </a:r>
            <a:r>
              <a:rPr lang="en-US" dirty="0" err="1" smtClean="0"/>
              <a:t>Hathi</a:t>
            </a:r>
            <a:r>
              <a:rPr lang="en-US" dirty="0" smtClean="0"/>
              <a:t> Trust and display these records in Prospector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Hathi</a:t>
            </a:r>
            <a:r>
              <a:rPr lang="en-US" dirty="0" smtClean="0"/>
              <a:t> Trust 60 research institutions and libraries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Variety of public domain collections, history, genealogy, science, lots of others.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Metadata extraction export for local discovery systems such as Summon, Primo and </a:t>
            </a:r>
            <a:r>
              <a:rPr lang="en-US" dirty="0" err="1" smtClean="0"/>
              <a:t>VuFind</a:t>
            </a:r>
            <a:r>
              <a:rPr lang="en-US" dirty="0" smtClean="0"/>
              <a:t>. 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6229503"/>
            <a:ext cx="2238375" cy="27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89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0"/>
            <a:ext cx="6781800" cy="8382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Hathi</a:t>
            </a:r>
            <a:r>
              <a:rPr lang="en-US" sz="3200" dirty="0" smtClean="0"/>
              <a:t> Trust via Encore at DU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8" t="12478" r="9911" b="16755"/>
          <a:stretch/>
        </p:blipFill>
        <p:spPr bwMode="auto">
          <a:xfrm>
            <a:off x="1371600" y="914400"/>
            <a:ext cx="6005647" cy="416098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524000" y="3736109"/>
            <a:ext cx="762000" cy="1524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6229503"/>
            <a:ext cx="2238375" cy="27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48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t="15191" r="9920" b="6180"/>
          <a:stretch/>
        </p:blipFill>
        <p:spPr bwMode="auto">
          <a:xfrm>
            <a:off x="1371600" y="755810"/>
            <a:ext cx="6216073" cy="4788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276600" y="2552700"/>
            <a:ext cx="838200" cy="114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rot="5400000">
            <a:off x="4289136" y="2438400"/>
            <a:ext cx="381000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6229503"/>
            <a:ext cx="2238375" cy="27719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401618" y="4114800"/>
            <a:ext cx="838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02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4" b="3581"/>
          <a:stretch/>
        </p:blipFill>
        <p:spPr bwMode="auto">
          <a:xfrm>
            <a:off x="914400" y="1066800"/>
            <a:ext cx="7148032" cy="477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6229503"/>
            <a:ext cx="2238375" cy="27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5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0" t="12863" r="13502" b="12279"/>
          <a:stretch/>
        </p:blipFill>
        <p:spPr bwMode="auto">
          <a:xfrm>
            <a:off x="2133600" y="533400"/>
            <a:ext cx="5700531" cy="460471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72146" y="3767569"/>
            <a:ext cx="1163781" cy="13477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273" y="3702769"/>
            <a:ext cx="1530927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Export from INN-Reach </a:t>
            </a:r>
            <a:r>
              <a:rPr lang="en-US" sz="1400" b="1" dirty="0" err="1" smtClean="0"/>
              <a:t>OhioLink</a:t>
            </a:r>
            <a:r>
              <a:rPr lang="en-US" sz="1400" b="1" dirty="0" smtClean="0"/>
              <a:t> catalog</a:t>
            </a:r>
            <a:endParaRPr lang="en-US" sz="1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6229503"/>
            <a:ext cx="2238375" cy="2771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0" y="5334000"/>
            <a:ext cx="6781800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Summon at Case Western Univ.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2362200" y="4918364"/>
            <a:ext cx="415636" cy="16229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85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1" t="12703" r="13526" b="4332"/>
          <a:stretch/>
        </p:blipFill>
        <p:spPr bwMode="auto">
          <a:xfrm>
            <a:off x="1828800" y="685800"/>
            <a:ext cx="5015803" cy="447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5334000"/>
            <a:ext cx="7086600" cy="838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By clicking on more you can include or exclude certain libraries from search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6229503"/>
            <a:ext cx="2238375" cy="27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0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8" t="12370" r="13439" b="4254"/>
          <a:stretch/>
        </p:blipFill>
        <p:spPr bwMode="auto">
          <a:xfrm>
            <a:off x="1143000" y="533400"/>
            <a:ext cx="6019800" cy="546948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>
          <a:xfrm rot="10800000">
            <a:off x="3699843" y="3699348"/>
            <a:ext cx="381000" cy="3144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6229503"/>
            <a:ext cx="2238375" cy="27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36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is Prospector?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266" y="838200"/>
            <a:ext cx="7543800" cy="4419600"/>
          </a:xfrm>
        </p:spPr>
        <p:txBody>
          <a:bodyPr/>
          <a:lstStyle/>
          <a:p>
            <a:r>
              <a:rPr lang="en-US" b="1" dirty="0"/>
              <a:t>Discovery</a:t>
            </a:r>
            <a:r>
              <a:rPr lang="en-US" dirty="0"/>
              <a:t> -- a regional union catalog for many of the major academic and public libraries in Colorado (&amp; </a:t>
            </a:r>
            <a:r>
              <a:rPr lang="en-US" dirty="0" err="1"/>
              <a:t>Univ</a:t>
            </a:r>
            <a:r>
              <a:rPr lang="en-US" dirty="0"/>
              <a:t> of Wyoming)</a:t>
            </a:r>
          </a:p>
          <a:p>
            <a:r>
              <a:rPr lang="en-US" b="1" dirty="0"/>
              <a:t>Requesting</a:t>
            </a:r>
            <a:r>
              <a:rPr lang="en-US" dirty="0"/>
              <a:t> -- allows patrons to easily request items from other participating libraries and have them delivered to a nearby local </a:t>
            </a:r>
            <a:r>
              <a:rPr lang="en-US" dirty="0" smtClean="0"/>
              <a:t>library</a:t>
            </a:r>
          </a:p>
          <a:p>
            <a:r>
              <a:rPr lang="en-US" dirty="0" smtClean="0"/>
              <a:t>Does </a:t>
            </a:r>
            <a:r>
              <a:rPr lang="en-US" dirty="0"/>
              <a:t>not replace a local ILS but extends its reach</a:t>
            </a:r>
          </a:p>
          <a:p>
            <a:r>
              <a:rPr lang="en-US" dirty="0"/>
              <a:t>Operates on INN-Reach software from </a:t>
            </a:r>
            <a:r>
              <a:rPr lang="en-US" dirty="0" smtClean="0"/>
              <a:t>III</a:t>
            </a:r>
          </a:p>
          <a:p>
            <a:r>
              <a:rPr lang="en-US" dirty="0"/>
              <a:t>Tool for collection purchases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353877"/>
            <a:ext cx="2238375" cy="27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4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9" b="3590"/>
          <a:stretch/>
        </p:blipFill>
        <p:spPr bwMode="auto">
          <a:xfrm>
            <a:off x="1016465" y="914400"/>
            <a:ext cx="6537149" cy="432030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6229503"/>
            <a:ext cx="2238375" cy="27719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0" y="5486400"/>
            <a:ext cx="6781800" cy="6858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Record from Kent State in </a:t>
            </a:r>
            <a:r>
              <a:rPr lang="en-US" sz="3200" dirty="0" err="1" smtClean="0"/>
              <a:t>OhioLINK</a:t>
            </a:r>
            <a:r>
              <a:rPr lang="en-US" sz="3200" dirty="0" smtClean="0"/>
              <a:t> catalog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52629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800600"/>
            <a:ext cx="6781800" cy="1371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What’s coming?</a:t>
            </a:r>
            <a:endParaRPr lang="en-US" sz="40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14400" y="685800"/>
            <a:ext cx="7543800" cy="388620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New Alliance Programmer starting in early December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Longmont Public Library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We have a contract we are just awaiting signatures now. </a:t>
            </a:r>
          </a:p>
          <a:p>
            <a:pPr marL="320040" lvl="1" indent="0"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6229503"/>
            <a:ext cx="2238375" cy="27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07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8" t="28497" r="25947" b="16769"/>
          <a:stretch/>
        </p:blipFill>
        <p:spPr bwMode="auto">
          <a:xfrm>
            <a:off x="913078" y="762000"/>
            <a:ext cx="7039095" cy="5113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335404"/>
            <a:ext cx="2238375" cy="27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5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Participating Libraries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 </a:t>
            </a:r>
            <a:r>
              <a:rPr lang="en-US" dirty="0" smtClean="0"/>
              <a:t>41* </a:t>
            </a:r>
            <a:r>
              <a:rPr lang="en-US" dirty="0"/>
              <a:t>libraries</a:t>
            </a:r>
          </a:p>
          <a:p>
            <a:pPr lvl="1"/>
            <a:r>
              <a:rPr lang="en-US" sz="2400" dirty="0"/>
              <a:t>18 academic libraries</a:t>
            </a:r>
          </a:p>
          <a:p>
            <a:pPr lvl="1"/>
            <a:r>
              <a:rPr lang="en-US" sz="2400" dirty="0" smtClean="0"/>
              <a:t>19 </a:t>
            </a:r>
            <a:r>
              <a:rPr lang="en-US" sz="2400" dirty="0"/>
              <a:t>public libraries</a:t>
            </a:r>
          </a:p>
          <a:p>
            <a:pPr lvl="1"/>
            <a:r>
              <a:rPr lang="en-US" sz="2400" dirty="0"/>
              <a:t>4 special libraries</a:t>
            </a:r>
          </a:p>
          <a:p>
            <a:pPr lvl="1"/>
            <a:endParaRPr lang="en-US" sz="2400" dirty="0"/>
          </a:p>
          <a:p>
            <a:r>
              <a:rPr lang="en-US" dirty="0" smtClean="0"/>
              <a:t>*Not </a:t>
            </a:r>
            <a:r>
              <a:rPr lang="en-US" dirty="0"/>
              <a:t>counting DPL who will be reinstated </a:t>
            </a:r>
            <a:r>
              <a:rPr lang="en-US" dirty="0" smtClean="0"/>
              <a:t>in the next couple of months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349629"/>
            <a:ext cx="2238375" cy="27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8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1104900" y="381000"/>
            <a:ext cx="83058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INN-Reach Architecture: DCB &amp; NCIP</a:t>
            </a: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743200" y="3200400"/>
            <a:ext cx="652463" cy="500742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38400" y="4191000"/>
            <a:ext cx="944563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V="1">
            <a:off x="2590800" y="4648200"/>
            <a:ext cx="749300" cy="3810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>
            <a:off x="5029200" y="4419600"/>
            <a:ext cx="4572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>
            <a:off x="2133600" y="1905000"/>
            <a:ext cx="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1790700" y="1447800"/>
            <a:ext cx="666750" cy="39188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anchor="ctr"/>
          <a:lstStyle/>
          <a:p>
            <a:pPr algn="ctr" eaLnBrk="1" hangingPunct="1"/>
            <a:r>
              <a:rPr lang="en-US" sz="1800" b="1" dirty="0">
                <a:solidFill>
                  <a:schemeClr val="tx2"/>
                </a:solidFill>
                <a:latin typeface="Arial" charset="0"/>
                <a:cs typeface="Times New Roman" charset="0"/>
              </a:rPr>
              <a:t>Staff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6934200" y="1295400"/>
            <a:ext cx="19556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tx2"/>
                </a:solidFill>
                <a:latin typeface="Arial" charset="0"/>
                <a:cs typeface="Times New Roman" charset="0"/>
              </a:rPr>
              <a:t>Process circ in DCB</a:t>
            </a:r>
          </a:p>
          <a:p>
            <a:pPr eaLnBrk="1" hangingPunct="1"/>
            <a:r>
              <a:rPr lang="en-US" sz="1400" b="1" dirty="0">
                <a:solidFill>
                  <a:schemeClr val="tx2"/>
                </a:solidFill>
                <a:latin typeface="Arial" charset="0"/>
                <a:cs typeface="Times New Roman" charset="0"/>
              </a:rPr>
              <a:t>application</a:t>
            </a:r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 flipV="1">
            <a:off x="6934200" y="2971800"/>
            <a:ext cx="609600" cy="8382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6096000" y="2667000"/>
            <a:ext cx="9787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Times New Roman" charset="0"/>
              </a:rPr>
              <a:t>NCIP</a:t>
            </a:r>
          </a:p>
          <a:p>
            <a:pPr eaLnBrk="1" hangingPunct="1"/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Times New Roman" charset="0"/>
              </a:rPr>
              <a:t>Messages</a:t>
            </a: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V="1">
            <a:off x="6553200" y="2743200"/>
            <a:ext cx="609600" cy="838200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24"/>
          <p:cNvSpPr>
            <a:spLocks noChangeShapeType="1"/>
          </p:cNvSpPr>
          <p:nvPr/>
        </p:nvSpPr>
        <p:spPr bwMode="auto">
          <a:xfrm>
            <a:off x="5943600" y="2667000"/>
            <a:ext cx="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" name="Flowchart: Magnetic Disk 38"/>
          <p:cNvSpPr/>
          <p:nvPr/>
        </p:nvSpPr>
        <p:spPr>
          <a:xfrm>
            <a:off x="3505200" y="3429000"/>
            <a:ext cx="1447800" cy="1828800"/>
          </a:xfrm>
          <a:prstGeom prst="flowChartMagneticDisk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581400" y="4191000"/>
            <a:ext cx="129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chemeClr val="tx2"/>
                </a:solidFill>
                <a:latin typeface="Arial" charset="0"/>
                <a:cs typeface="Times New Roman" charset="0"/>
              </a:rPr>
              <a:t>INN-Reach</a:t>
            </a:r>
            <a:br>
              <a:rPr lang="en-US" sz="1600" b="1" dirty="0" smtClean="0">
                <a:solidFill>
                  <a:schemeClr val="tx2"/>
                </a:solidFill>
                <a:latin typeface="Arial" charset="0"/>
                <a:cs typeface="Times New Roman" charset="0"/>
              </a:rPr>
            </a:br>
            <a:r>
              <a:rPr lang="en-US" sz="1600" b="1" dirty="0" smtClean="0">
                <a:solidFill>
                  <a:schemeClr val="tx2"/>
                </a:solidFill>
                <a:latin typeface="Arial" charset="0"/>
                <a:cs typeface="Times New Roman" charset="0"/>
              </a:rPr>
              <a:t>Server</a:t>
            </a:r>
            <a:endParaRPr lang="en-US" sz="1600" b="1" dirty="0">
              <a:solidFill>
                <a:schemeClr val="tx2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40" name="Flowchart: Magnetic Disk 39"/>
          <p:cNvSpPr/>
          <p:nvPr/>
        </p:nvSpPr>
        <p:spPr>
          <a:xfrm>
            <a:off x="5562600" y="3886200"/>
            <a:ext cx="1066800" cy="1219200"/>
          </a:xfrm>
          <a:prstGeom prst="flowChartMagneticDisk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38800" y="4419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DCB </a:t>
            </a:r>
          </a:p>
          <a:p>
            <a:r>
              <a:rPr lang="en-US" sz="1200" b="1" dirty="0" smtClean="0">
                <a:solidFill>
                  <a:schemeClr val="tx2"/>
                </a:solidFill>
              </a:rPr>
              <a:t>Application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42" name="Flowchart: Magnetic Disk 41"/>
          <p:cNvSpPr/>
          <p:nvPr/>
        </p:nvSpPr>
        <p:spPr>
          <a:xfrm>
            <a:off x="1447800" y="2438400"/>
            <a:ext cx="1066800" cy="838200"/>
          </a:xfrm>
          <a:prstGeom prst="flowChartMagneticDisk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  <a:alpha val="54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 smtClean="0">
              <a:solidFill>
                <a:schemeClr val="tx2"/>
              </a:solidFill>
              <a:latin typeface="Arial" charset="0"/>
              <a:cs typeface="Times New Roman" charset="0"/>
            </a:endParaRPr>
          </a:p>
          <a:p>
            <a:pPr algn="ctr"/>
            <a:r>
              <a:rPr lang="en-US" sz="1000" b="1" dirty="0" smtClean="0">
                <a:solidFill>
                  <a:schemeClr val="tx2"/>
                </a:solidFill>
                <a:latin typeface="Arial" charset="0"/>
                <a:cs typeface="Times New Roman" charset="0"/>
              </a:rPr>
              <a:t>Local </a:t>
            </a:r>
          </a:p>
          <a:p>
            <a:pPr algn="ctr"/>
            <a:r>
              <a:rPr lang="en-US" sz="1000" b="1" dirty="0" smtClean="0">
                <a:solidFill>
                  <a:schemeClr val="tx2"/>
                </a:solidFill>
                <a:latin typeface="Arial" charset="0"/>
                <a:cs typeface="Times New Roman" charset="0"/>
              </a:rPr>
              <a:t>Innovative</a:t>
            </a:r>
          </a:p>
          <a:p>
            <a:pPr algn="ctr"/>
            <a:r>
              <a:rPr lang="en-US" sz="1000" b="1" dirty="0" smtClean="0">
                <a:solidFill>
                  <a:schemeClr val="tx2"/>
                </a:solidFill>
                <a:latin typeface="Arial" charset="0"/>
                <a:cs typeface="Times New Roman" charset="0"/>
              </a:rPr>
              <a:t>System</a:t>
            </a:r>
            <a:endParaRPr lang="en-US" sz="1000" b="1" dirty="0">
              <a:solidFill>
                <a:schemeClr val="tx2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43" name="Flowchart: Magnetic Disk 42"/>
          <p:cNvSpPr/>
          <p:nvPr/>
        </p:nvSpPr>
        <p:spPr>
          <a:xfrm>
            <a:off x="1219200" y="3733800"/>
            <a:ext cx="1066800" cy="838200"/>
          </a:xfrm>
          <a:prstGeom prst="flowChartMagneticDisk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  <a:alpha val="54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 smtClean="0">
              <a:solidFill>
                <a:schemeClr val="tx2"/>
              </a:solidFill>
              <a:latin typeface="Arial" charset="0"/>
              <a:cs typeface="Times New Roman" charset="0"/>
            </a:endParaRPr>
          </a:p>
          <a:p>
            <a:pPr algn="ctr"/>
            <a:r>
              <a:rPr lang="en-US" sz="1000" b="1" dirty="0" smtClean="0">
                <a:solidFill>
                  <a:schemeClr val="tx2"/>
                </a:solidFill>
                <a:latin typeface="Arial" charset="0"/>
                <a:cs typeface="Times New Roman" charset="0"/>
              </a:rPr>
              <a:t>Local </a:t>
            </a:r>
          </a:p>
          <a:p>
            <a:pPr algn="ctr"/>
            <a:r>
              <a:rPr lang="en-US" sz="1000" b="1" dirty="0" smtClean="0">
                <a:solidFill>
                  <a:schemeClr val="tx2"/>
                </a:solidFill>
                <a:latin typeface="Arial" charset="0"/>
                <a:cs typeface="Times New Roman" charset="0"/>
              </a:rPr>
              <a:t>Innovative</a:t>
            </a:r>
          </a:p>
          <a:p>
            <a:pPr algn="ctr"/>
            <a:r>
              <a:rPr lang="en-US" sz="1000" b="1" dirty="0" smtClean="0">
                <a:solidFill>
                  <a:schemeClr val="tx2"/>
                </a:solidFill>
                <a:latin typeface="Arial" charset="0"/>
                <a:cs typeface="Times New Roman" charset="0"/>
              </a:rPr>
              <a:t>System</a:t>
            </a:r>
            <a:endParaRPr lang="en-US" sz="1000" b="1" dirty="0">
              <a:solidFill>
                <a:schemeClr val="tx2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44" name="Flowchart: Magnetic Disk 43"/>
          <p:cNvSpPr/>
          <p:nvPr/>
        </p:nvSpPr>
        <p:spPr>
          <a:xfrm>
            <a:off x="1295400" y="4800600"/>
            <a:ext cx="1066800" cy="838200"/>
          </a:xfrm>
          <a:prstGeom prst="flowChartMagneticDisk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  <a:alpha val="54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 smtClean="0">
              <a:solidFill>
                <a:schemeClr val="tx2"/>
              </a:solidFill>
              <a:latin typeface="Arial" charset="0"/>
              <a:cs typeface="Times New Roman" charset="0"/>
            </a:endParaRPr>
          </a:p>
          <a:p>
            <a:pPr algn="ctr"/>
            <a:r>
              <a:rPr lang="en-US" sz="1000" b="1" dirty="0" smtClean="0">
                <a:solidFill>
                  <a:schemeClr val="tx2"/>
                </a:solidFill>
                <a:latin typeface="Arial" charset="0"/>
                <a:cs typeface="Times New Roman" charset="0"/>
              </a:rPr>
              <a:t>Local </a:t>
            </a:r>
          </a:p>
          <a:p>
            <a:pPr algn="ctr"/>
            <a:r>
              <a:rPr lang="en-US" sz="1000" b="1" dirty="0" smtClean="0">
                <a:solidFill>
                  <a:schemeClr val="tx2"/>
                </a:solidFill>
                <a:latin typeface="Arial" charset="0"/>
                <a:cs typeface="Times New Roman" charset="0"/>
              </a:rPr>
              <a:t>Innovative</a:t>
            </a:r>
          </a:p>
          <a:p>
            <a:pPr algn="ctr"/>
            <a:r>
              <a:rPr lang="en-US" sz="1000" b="1" dirty="0" smtClean="0">
                <a:solidFill>
                  <a:schemeClr val="tx2"/>
                </a:solidFill>
                <a:latin typeface="Arial" charset="0"/>
                <a:cs typeface="Times New Roman" charset="0"/>
              </a:rPr>
              <a:t>System</a:t>
            </a:r>
            <a:endParaRPr lang="en-US" sz="1000" b="1" dirty="0">
              <a:solidFill>
                <a:schemeClr val="tx2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5638800" y="1447800"/>
            <a:ext cx="666750" cy="39188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anchor="ctr"/>
          <a:lstStyle/>
          <a:p>
            <a:pPr algn="ctr" eaLnBrk="1" hangingPunct="1"/>
            <a:r>
              <a:rPr lang="en-US" sz="1800" b="1" dirty="0" smtClean="0">
                <a:solidFill>
                  <a:schemeClr val="tx2"/>
                </a:solidFill>
                <a:latin typeface="Arial" charset="0"/>
                <a:cs typeface="Times New Roman" charset="0"/>
              </a:rPr>
              <a:t>Staff</a:t>
            </a:r>
            <a:endParaRPr lang="en-US" sz="1800" b="1" dirty="0">
              <a:solidFill>
                <a:schemeClr val="tx2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49" name="Flowchart: Magnetic Disk 48"/>
          <p:cNvSpPr/>
          <p:nvPr/>
        </p:nvSpPr>
        <p:spPr>
          <a:xfrm>
            <a:off x="7391400" y="2133600"/>
            <a:ext cx="1066800" cy="8382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50000"/>
                <a:alpha val="54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 smtClean="0">
              <a:solidFill>
                <a:schemeClr val="tx2"/>
              </a:solidFill>
              <a:latin typeface="Arial" charset="0"/>
              <a:cs typeface="Times New Roman" charset="0"/>
            </a:endParaRPr>
          </a:p>
          <a:p>
            <a:pPr algn="ctr"/>
            <a:r>
              <a:rPr lang="en-US" sz="1000" b="1" dirty="0" smtClean="0">
                <a:solidFill>
                  <a:schemeClr val="tx2"/>
                </a:solidFill>
                <a:latin typeface="Arial" charset="0"/>
                <a:cs typeface="Times New Roman" charset="0"/>
              </a:rPr>
              <a:t>Polaris </a:t>
            </a:r>
          </a:p>
          <a:p>
            <a:pPr algn="ctr"/>
            <a:r>
              <a:rPr lang="en-US" sz="1000" b="1" dirty="0" smtClean="0">
                <a:solidFill>
                  <a:schemeClr val="tx2"/>
                </a:solidFill>
                <a:latin typeface="Arial" charset="0"/>
                <a:cs typeface="Times New Roman" charset="0"/>
              </a:rPr>
              <a:t>Non-III system</a:t>
            </a:r>
            <a:endParaRPr lang="en-US" sz="1000" b="1" dirty="0">
              <a:solidFill>
                <a:schemeClr val="tx2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52" name="Line 24"/>
          <p:cNvSpPr>
            <a:spLocks noChangeShapeType="1"/>
          </p:cNvSpPr>
          <p:nvPr/>
        </p:nvSpPr>
        <p:spPr bwMode="auto">
          <a:xfrm>
            <a:off x="5943600" y="3352800"/>
            <a:ext cx="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" name="Line 24"/>
          <p:cNvSpPr>
            <a:spLocks noChangeShapeType="1"/>
          </p:cNvSpPr>
          <p:nvPr/>
        </p:nvSpPr>
        <p:spPr bwMode="auto">
          <a:xfrm>
            <a:off x="5943600" y="1981200"/>
            <a:ext cx="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" name="Line 24"/>
          <p:cNvSpPr>
            <a:spLocks noChangeShapeType="1"/>
          </p:cNvSpPr>
          <p:nvPr/>
        </p:nvSpPr>
        <p:spPr bwMode="auto">
          <a:xfrm>
            <a:off x="7924800" y="1752600"/>
            <a:ext cx="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335404"/>
            <a:ext cx="2238375" cy="27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8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DPL Update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DCB server is set up with latest version of Millennium </a:t>
            </a:r>
          </a:p>
          <a:p>
            <a:r>
              <a:rPr lang="en-US" dirty="0" smtClean="0"/>
              <a:t>III has provided circulation training to DPL staff (lead trainers)</a:t>
            </a:r>
          </a:p>
          <a:p>
            <a:r>
              <a:rPr lang="en-US" dirty="0" smtClean="0"/>
              <a:t>FTP site configured to send bib, item and patron updates to the DCB server. </a:t>
            </a:r>
          </a:p>
          <a:p>
            <a:r>
              <a:rPr lang="en-US" dirty="0" smtClean="0"/>
              <a:t>Testing of various circulation transactions between DPL and test partner library</a:t>
            </a:r>
          </a:p>
          <a:p>
            <a:r>
              <a:rPr lang="en-US" dirty="0" smtClean="0"/>
              <a:t>Paging and </a:t>
            </a:r>
            <a:r>
              <a:rPr lang="en-US" dirty="0" err="1" smtClean="0"/>
              <a:t>intransit</a:t>
            </a:r>
            <a:r>
              <a:rPr lang="en-US" dirty="0" smtClean="0"/>
              <a:t> slips have been configured</a:t>
            </a:r>
          </a:p>
          <a:p>
            <a:r>
              <a:rPr lang="en-US" dirty="0" smtClean="0"/>
              <a:t>Determined the best way to handle deletions from Polaris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335404"/>
            <a:ext cx="2238375" cy="27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99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Outstanding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Problems with consistency in NCIP messaging (sequence of messaging once it goes from DCB to Polaris)</a:t>
            </a:r>
          </a:p>
          <a:p>
            <a:r>
              <a:rPr lang="en-US" dirty="0" smtClean="0"/>
              <a:t>Configuration of due date slip </a:t>
            </a:r>
          </a:p>
          <a:p>
            <a:r>
              <a:rPr lang="en-US" dirty="0" smtClean="0"/>
              <a:t>Display of appropriate fields on paging slips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335404"/>
            <a:ext cx="2238375" cy="27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83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Did you know?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990600"/>
            <a:ext cx="5029200" cy="3200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smallest population served is Vail at 5,294.  The largest is Denver serving 605,000 </a:t>
            </a:r>
          </a:p>
          <a:p>
            <a:r>
              <a:rPr lang="en-US" dirty="0"/>
              <a:t>T</a:t>
            </a:r>
            <a:r>
              <a:rPr lang="en-US" dirty="0" smtClean="0"/>
              <a:t>he number of lends per site ranges from 1291 to 82,000</a:t>
            </a:r>
          </a:p>
          <a:p>
            <a:r>
              <a:rPr lang="en-US" dirty="0" smtClean="0"/>
              <a:t>Student enrollment in the academic libraries range from 2,500 to over 25,000 </a:t>
            </a:r>
          </a:p>
          <a:p>
            <a:r>
              <a:rPr lang="en-US" dirty="0" smtClean="0"/>
              <a:t>Prospector extends north to Wyoming south to Durango, east to Deer Trail and west to Gateway</a:t>
            </a:r>
          </a:p>
          <a:p>
            <a:r>
              <a:rPr lang="en-US" dirty="0" smtClean="0"/>
              <a:t>Most unique items-Health Sciences 42% closely followed by U of Wyoming at 41%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38200"/>
            <a:ext cx="1676400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340393"/>
            <a:ext cx="2238375" cy="27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8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934</TotalTime>
  <Words>692</Words>
  <Application>Microsoft Office PowerPoint</Application>
  <PresentationFormat>On-screen Show (4:3)</PresentationFormat>
  <Paragraphs>141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Newsprint</vt:lpstr>
      <vt:lpstr>Prospector</vt:lpstr>
      <vt:lpstr>Prospector Update 2012</vt:lpstr>
      <vt:lpstr>What is Prospector? </vt:lpstr>
      <vt:lpstr>PowerPoint Presentation</vt:lpstr>
      <vt:lpstr>Participating Libraries</vt:lpstr>
      <vt:lpstr> INN-Reach Architecture: DCB &amp; NCIP</vt:lpstr>
      <vt:lpstr>DPL Update</vt:lpstr>
      <vt:lpstr>Outstanding Issues</vt:lpstr>
      <vt:lpstr>Did you know?</vt:lpstr>
      <vt:lpstr>Database growth by millions</vt:lpstr>
      <vt:lpstr>Database size and uniqueness</vt:lpstr>
      <vt:lpstr>Circulation Policy</vt:lpstr>
      <vt:lpstr>General Statistics</vt:lpstr>
      <vt:lpstr>Prospector lends by year</vt:lpstr>
      <vt:lpstr>Top lenders and borrowers 10/11-10/12</vt:lpstr>
      <vt:lpstr> Google Analytics    Visits: 10/11-10/12</vt:lpstr>
      <vt:lpstr>Mobile Access</vt:lpstr>
      <vt:lpstr>Mobile Devices Accessing Prospector</vt:lpstr>
      <vt:lpstr>Prospector Mobile Site</vt:lpstr>
      <vt:lpstr>Prospector FAQ</vt:lpstr>
      <vt:lpstr>PowerPoint Presentation</vt:lpstr>
      <vt:lpstr>PowerPoint Presentation</vt:lpstr>
      <vt:lpstr>What’s Coming</vt:lpstr>
      <vt:lpstr>Hathi Trust via Encore at DU</vt:lpstr>
      <vt:lpstr>PowerPoint Presentation</vt:lpstr>
      <vt:lpstr>PowerPoint Presentation</vt:lpstr>
      <vt:lpstr>Summon at Case Western Univ.</vt:lpstr>
      <vt:lpstr>By clicking on more you can include or exclude certain libraries from search</vt:lpstr>
      <vt:lpstr>PowerPoint Presentation</vt:lpstr>
      <vt:lpstr>Record from Kent State in OhioLINK catalog</vt:lpstr>
      <vt:lpstr>What’s coming?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Prospector</dc:title>
  <dc:creator>Rose Nelson</dc:creator>
  <cp:lastModifiedBy>Rose Nelson</cp:lastModifiedBy>
  <cp:revision>51</cp:revision>
  <cp:lastPrinted>2012-11-08T00:19:03Z</cp:lastPrinted>
  <dcterms:created xsi:type="dcterms:W3CDTF">2012-11-02T15:25:46Z</dcterms:created>
  <dcterms:modified xsi:type="dcterms:W3CDTF">2014-11-20T23:24:00Z</dcterms:modified>
</cp:coreProperties>
</file>