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7"/>
  </p:notesMasterIdLst>
  <p:sldIdLst>
    <p:sldId id="266" r:id="rId5"/>
    <p:sldId id="271" r:id="rId6"/>
    <p:sldId id="303" r:id="rId7"/>
    <p:sldId id="302" r:id="rId8"/>
    <p:sldId id="336" r:id="rId9"/>
    <p:sldId id="306" r:id="rId10"/>
    <p:sldId id="304" r:id="rId11"/>
    <p:sldId id="342" r:id="rId12"/>
    <p:sldId id="346" r:id="rId13"/>
    <p:sldId id="341" r:id="rId14"/>
    <p:sldId id="340" r:id="rId15"/>
    <p:sldId id="313" r:id="rId16"/>
    <p:sldId id="312" r:id="rId17"/>
    <p:sldId id="322" r:id="rId18"/>
    <p:sldId id="323" r:id="rId19"/>
    <p:sldId id="324" r:id="rId20"/>
    <p:sldId id="325" r:id="rId21"/>
    <p:sldId id="327" r:id="rId22"/>
    <p:sldId id="338" r:id="rId23"/>
    <p:sldId id="344" r:id="rId24"/>
    <p:sldId id="348" r:id="rId25"/>
    <p:sldId id="326" r:id="rId26"/>
    <p:sldId id="328" r:id="rId27"/>
    <p:sldId id="330" r:id="rId28"/>
    <p:sldId id="329" r:id="rId29"/>
    <p:sldId id="337" r:id="rId30"/>
    <p:sldId id="305" r:id="rId31"/>
    <p:sldId id="308" r:id="rId32"/>
    <p:sldId id="309" r:id="rId33"/>
    <p:sldId id="310" r:id="rId34"/>
    <p:sldId id="334" r:id="rId35"/>
    <p:sldId id="33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85054" autoAdjust="0"/>
  </p:normalViewPr>
  <p:slideViewPr>
    <p:cSldViewPr snapToGrid="0">
      <p:cViewPr varScale="1">
        <p:scale>
          <a:sx n="62" d="100"/>
          <a:sy n="62" d="100"/>
        </p:scale>
        <p:origin x="9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9D65C4-B850-4841-8402-4924CCEC7CA8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43FCC-E6D7-4C1D-A96A-2969FBEF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05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43FCC-E6D7-4C1D-A96A-2969FBEF85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234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3187-4E7A-9D4E-8D20-4DF01D046F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65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3187-4E7A-9D4E-8D20-4DF01D046F5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55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3187-4E7A-9D4E-8D20-4DF01D046F5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43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3187-4E7A-9D4E-8D20-4DF01D046F5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38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3187-4E7A-9D4E-8D20-4DF01D046F5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72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3187-4E7A-9D4E-8D20-4DF01D046F5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324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C53187-4E7A-9D4E-8D20-4DF01D046F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22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For multi</a:t>
            </a:r>
            <a:r>
              <a:rPr lang="en-US" baseline="0" dirty="0"/>
              <a:t>-branch libraries this would be a good time to review naming conventions; standardizing code creations;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C53187-4E7A-9D4E-8D20-4DF01D046F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522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System functions: Things like loan rules,</a:t>
            </a:r>
            <a:r>
              <a:rPr lang="en-US" baseline="0" dirty="0"/>
              <a:t> permissions, etc.</a:t>
            </a:r>
          </a:p>
          <a:p>
            <a:r>
              <a:rPr lang="en-US" baseline="0" dirty="0" err="1"/>
              <a:t>InnReach</a:t>
            </a:r>
            <a:r>
              <a:rPr lang="en-US" baseline="0" dirty="0"/>
              <a:t> statistics: Can’t get </a:t>
            </a:r>
            <a:r>
              <a:rPr lang="en-US" baseline="0" dirty="0" err="1"/>
              <a:t>Pcode</a:t>
            </a:r>
            <a:r>
              <a:rPr lang="en-US" baseline="0" dirty="0"/>
              <a:t> 1 info in </a:t>
            </a:r>
            <a:r>
              <a:rPr lang="en-US" baseline="0" dirty="0" err="1"/>
              <a:t>InnReach</a:t>
            </a:r>
            <a:r>
              <a:rPr lang="en-US" baseline="0" dirty="0"/>
              <a:t> statistics so needed to have them separated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C53187-4E7A-9D4E-8D20-4DF01D046F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3271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165" lvl="1" indent="-227965"/>
            <a:r>
              <a:rPr lang="en-US" sz="2000" b="1" dirty="0">
                <a:cs typeface="Calibri"/>
              </a:rPr>
              <a:t>Are they used by the system?</a:t>
            </a:r>
          </a:p>
          <a:p>
            <a:pPr marL="685165" lvl="1" indent="-227965"/>
            <a:r>
              <a:rPr lang="en-US" sz="2000" b="1" dirty="0">
                <a:cs typeface="Calibri"/>
              </a:rPr>
              <a:t>Can we use them for functions we are currently doing manually?</a:t>
            </a:r>
          </a:p>
          <a:p>
            <a:pPr marL="685165" lvl="1" indent="-227965"/>
            <a:r>
              <a:rPr lang="en-US" sz="2000" b="1" dirty="0">
                <a:cs typeface="Calibri"/>
              </a:rPr>
              <a:t>Is there statistical information that can come from any of these?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C53187-4E7A-9D4E-8D20-4DF01D046F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536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3187-4E7A-9D4E-8D20-4DF01D046F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26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C53187-4E7A-9D4E-8D20-4DF01D046F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0027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C53187-4E7A-9D4E-8D20-4DF01D046F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2484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3187-4E7A-9D4E-8D20-4DF01D046F5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831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3187-4E7A-9D4E-8D20-4DF01D046F5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440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3187-4E7A-9D4E-8D20-4DF01D046F5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170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3187-4E7A-9D4E-8D20-4DF01D046F5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288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3187-4E7A-9D4E-8D20-4DF01D046F5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307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3187-4E7A-9D4E-8D20-4DF01D046F5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072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3187-4E7A-9D4E-8D20-4DF01D046F5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109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3187-4E7A-9D4E-8D20-4DF01D046F5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76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3187-4E7A-9D4E-8D20-4DF01D046F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665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3187-4E7A-9D4E-8D20-4DF01D046F5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704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3187-4E7A-9D4E-8D20-4DF01D046F5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184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3187-4E7A-9D4E-8D20-4DF01D046F5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63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C53187-4E7A-9D4E-8D20-4DF01D046F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930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3187-4E7A-9D4E-8D20-4DF01D046F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448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3187-4E7A-9D4E-8D20-4DF01D046F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66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Freddy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3187-4E7A-9D4E-8D20-4DF01D046F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68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3187-4E7A-9D4E-8D20-4DF01D046F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29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53187-4E7A-9D4E-8D20-4DF01D046F5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77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729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56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072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6409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06400" y="1764792"/>
            <a:ext cx="5892800" cy="628904"/>
          </a:xfrm>
        </p:spPr>
        <p:txBody>
          <a:bodyPr>
            <a:noAutofit/>
          </a:bodyPr>
          <a:lstStyle>
            <a:lvl1pPr algn="l">
              <a:defRPr sz="3733">
                <a:solidFill>
                  <a:srgbClr val="7030A0"/>
                </a:solidFill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6400" y="2393696"/>
            <a:ext cx="5892800" cy="628904"/>
          </a:xfrm>
        </p:spPr>
        <p:txBody>
          <a:bodyPr>
            <a:normAutofit/>
          </a:bodyPr>
          <a:lstStyle>
            <a:lvl1pPr marL="0" indent="0" algn="l">
              <a:buNone/>
              <a:defRPr sz="2933" b="1">
                <a:solidFill>
                  <a:schemeClr val="bg1">
                    <a:lumMod val="50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944731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/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092200"/>
            <a:ext cx="11785600" cy="49784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3200" y="177801"/>
            <a:ext cx="11785600" cy="7485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rgbClr val="7030A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2816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6409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406400" y="1764792"/>
            <a:ext cx="5892800" cy="628904"/>
          </a:xfrm>
        </p:spPr>
        <p:txBody>
          <a:bodyPr>
            <a:noAutofit/>
          </a:bodyPr>
          <a:lstStyle>
            <a:lvl1pPr algn="l">
              <a:defRPr sz="3733">
                <a:solidFill>
                  <a:srgbClr val="7030A0"/>
                </a:solidFill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6400" y="2393696"/>
            <a:ext cx="5892800" cy="628904"/>
          </a:xfrm>
        </p:spPr>
        <p:txBody>
          <a:bodyPr>
            <a:normAutofit/>
          </a:bodyPr>
          <a:lstStyle>
            <a:lvl1pPr marL="0" indent="0" algn="l">
              <a:buNone/>
              <a:defRPr sz="2933" b="1">
                <a:solidFill>
                  <a:schemeClr val="bg1">
                    <a:lumMod val="50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407564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86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2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010400" y="1092200"/>
            <a:ext cx="4978400" cy="49784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203199" y="1092200"/>
            <a:ext cx="6604001" cy="49784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3200" y="177801"/>
            <a:ext cx="11785600" cy="7485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rgbClr val="7030A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9957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Tex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3200" y="177801"/>
            <a:ext cx="11785600" cy="7485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rgbClr val="7030A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3200" y="1092200"/>
            <a:ext cx="11785600" cy="49784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5790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14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10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6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21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28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65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58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76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83885"/>
            <a:ext cx="12197565" cy="58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0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fmartin3@uccs.edu" TargetMode="External"/><Relationship Id="rId5" Type="http://schemas.openxmlformats.org/officeDocument/2006/relationships/hyperlink" Target="mailto:lgates@uccs.edu" TargetMode="External"/><Relationship Id="rId4" Type="http://schemas.openxmlformats.org/officeDocument/2006/relationships/hyperlink" Target="mailto:jtonyan@uccs.ed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>
            <a:spLocks/>
          </p:cNvSpPr>
          <p:nvPr/>
        </p:nvSpPr>
        <p:spPr>
          <a:xfrm>
            <a:off x="0" y="1764792"/>
            <a:ext cx="12192000" cy="1727200"/>
          </a:xfrm>
          <a:prstGeom prst="rect">
            <a:avLst/>
          </a:prstGeom>
          <a:solidFill>
            <a:schemeClr val="accent1"/>
          </a:solidFill>
        </p:spPr>
        <p:txBody>
          <a:bodyPr vert="horz" lIns="121920" tIns="60960" rIns="121920" bIns="6096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Bef>
                <a:spcPts val="1000"/>
              </a:spcBef>
            </a:pPr>
            <a:endParaRPr lang="en-US" sz="533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002" y="2798542"/>
            <a:ext cx="8026400" cy="1238504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chemeClr val="bg1"/>
                </a:solidFill>
              </a:rPr>
              <a:t>Optimizing your Integrated Library System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25449" y="3906742"/>
            <a:ext cx="11143251" cy="1086927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200" b="1" i="0" kern="120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/>
            <a:r>
              <a:rPr lang="en-US" sz="2100" b="0" dirty="0">
                <a:solidFill>
                  <a:prstClr val="white">
                    <a:lumMod val="50000"/>
                  </a:prstClr>
                </a:solidFill>
              </a:rPr>
              <a:t>Presented by</a:t>
            </a:r>
          </a:p>
          <a:p>
            <a:pPr defTabSz="609585"/>
            <a:r>
              <a:rPr lang="en-US" sz="2100" dirty="0">
                <a:solidFill>
                  <a:prstClr val="white">
                    <a:lumMod val="50000"/>
                  </a:prstClr>
                </a:solidFill>
              </a:rPr>
              <a:t>	Lynn Gates</a:t>
            </a:r>
            <a:r>
              <a:rPr lang="en-US" sz="2100" b="0" dirty="0">
                <a:solidFill>
                  <a:prstClr val="white">
                    <a:lumMod val="50000"/>
                  </a:prstClr>
                </a:solidFill>
              </a:rPr>
              <a:t>, Director of Cataloging and Metadata Services</a:t>
            </a:r>
          </a:p>
          <a:p>
            <a:pPr defTabSz="609585"/>
            <a:r>
              <a:rPr lang="en-US" sz="2100" b="0" dirty="0">
                <a:solidFill>
                  <a:prstClr val="white">
                    <a:lumMod val="50000"/>
                  </a:prstClr>
                </a:solidFill>
              </a:rPr>
              <a:t>Co-Authors</a:t>
            </a:r>
            <a:endParaRPr lang="en-US" sz="2100" dirty="0">
              <a:solidFill>
                <a:prstClr val="white">
                  <a:lumMod val="50000"/>
                </a:prstClr>
              </a:solidFill>
            </a:endParaRPr>
          </a:p>
          <a:p>
            <a:pPr defTabSz="609585"/>
            <a:r>
              <a:rPr lang="en-US" sz="2100" dirty="0">
                <a:solidFill>
                  <a:prstClr val="white">
                    <a:lumMod val="50000"/>
                  </a:prstClr>
                </a:solidFill>
              </a:rPr>
              <a:t>	Joel Tonyan</a:t>
            </a:r>
            <a:r>
              <a:rPr lang="en-US" sz="2100" b="0" dirty="0">
                <a:solidFill>
                  <a:prstClr val="white">
                    <a:lumMod val="50000"/>
                  </a:prstClr>
                </a:solidFill>
              </a:rPr>
              <a:t>, Systems and User Experience Librarian</a:t>
            </a:r>
          </a:p>
          <a:p>
            <a:pPr defTabSz="609585"/>
            <a:r>
              <a:rPr lang="en-US" sz="2100" dirty="0">
                <a:solidFill>
                  <a:prstClr val="white">
                    <a:lumMod val="50000"/>
                  </a:prstClr>
                </a:solidFill>
              </a:rPr>
              <a:t>	Federico Martínez-García Jr</a:t>
            </a:r>
            <a:r>
              <a:rPr lang="en-US" sz="2100" b="0" dirty="0">
                <a:solidFill>
                  <a:prstClr val="white">
                    <a:lumMod val="50000"/>
                  </a:prstClr>
                </a:solidFill>
              </a:rPr>
              <a:t>, Director of Access Services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AAF463D-9B09-4DFA-8900-A2A7CEB372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618" y="2014517"/>
            <a:ext cx="8720348" cy="628904"/>
          </a:xfrm>
        </p:spPr>
        <p:txBody>
          <a:bodyPr/>
          <a:lstStyle/>
          <a:p>
            <a:r>
              <a:rPr lang="en-US" sz="5500" b="1">
                <a:solidFill>
                  <a:schemeClr val="bg1"/>
                </a:solidFill>
              </a:rPr>
              <a:t>MAKE YOUR CAT(alog) PURR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8D691C-01F1-4071-9C8E-594DA24B57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" t="1963" r="13859" b="2568"/>
          <a:stretch/>
        </p:blipFill>
        <p:spPr>
          <a:xfrm>
            <a:off x="8451673" y="1302016"/>
            <a:ext cx="3323382" cy="26689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6E850E-7419-417A-B43D-EA574362E37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046" y="6019747"/>
            <a:ext cx="4843917" cy="547371"/>
          </a:xfrm>
          <a:prstGeom prst="rect">
            <a:avLst/>
          </a:prstGeom>
        </p:spPr>
      </p:pic>
      <p:pic>
        <p:nvPicPr>
          <p:cNvPr id="2" name="Trinity pur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69128" y="14049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84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3200" y="512763"/>
            <a:ext cx="7426036" cy="57642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sz="4100">
                <a:solidFill>
                  <a:schemeClr val="accent2"/>
                </a:solidFill>
              </a:rPr>
              <a:t>Things to Consider Along the Way</a:t>
            </a:r>
          </a:p>
          <a:p>
            <a:pPr>
              <a:lnSpc>
                <a:spcPct val="114000"/>
              </a:lnSpc>
            </a:pPr>
            <a:r>
              <a:rPr lang="en-US" sz="3000"/>
              <a:t>Always keep in mind how system changes could affect patrons</a:t>
            </a:r>
          </a:p>
          <a:p>
            <a:pPr>
              <a:lnSpc>
                <a:spcPct val="114000"/>
              </a:lnSpc>
            </a:pPr>
            <a:r>
              <a:rPr lang="en-US" sz="3000"/>
              <a:t>An ILS audit is a lengthy project, and one you will need staff buy-in for to do properly</a:t>
            </a:r>
          </a:p>
          <a:p>
            <a:pPr>
              <a:lnSpc>
                <a:spcPct val="114000"/>
              </a:lnSpc>
            </a:pPr>
            <a:r>
              <a:rPr lang="en-US" sz="3000"/>
              <a:t>You will need to provide periodic updates to your staff</a:t>
            </a:r>
          </a:p>
        </p:txBody>
      </p:sp>
      <p:pic>
        <p:nvPicPr>
          <p:cNvPr id="3" name="Picture 2" descr="A cat that is lying down and looking at the camera&#10;&#10;Description automatically generated">
            <a:extLst>
              <a:ext uri="{FF2B5EF4-FFF2-40B4-BE49-F238E27FC236}">
                <a16:creationId xmlns:a16="http://schemas.microsoft.com/office/drawing/2014/main" id="{A3965F02-35E4-4277-A77F-49485F39C1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27"/>
          <a:stretch/>
        </p:blipFill>
        <p:spPr>
          <a:xfrm>
            <a:off x="7920182" y="775853"/>
            <a:ext cx="3717636" cy="46828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61169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3200" y="512763"/>
            <a:ext cx="7278255" cy="576421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sz="4100">
                <a:solidFill>
                  <a:schemeClr val="accent2"/>
                </a:solidFill>
              </a:rPr>
              <a:t>Where to Begin</a:t>
            </a:r>
            <a:endParaRPr lang="en-US" sz="4100">
              <a:solidFill>
                <a:schemeClr val="accent2"/>
              </a:solidFill>
              <a:cs typeface="Calibri"/>
            </a:endParaRPr>
          </a:p>
          <a:p>
            <a:pPr marL="227965" indent="-227965">
              <a:lnSpc>
                <a:spcPct val="114000"/>
              </a:lnSpc>
            </a:pPr>
            <a:r>
              <a:rPr lang="en-US" sz="3000"/>
              <a:t>It depends…</a:t>
            </a:r>
            <a:endParaRPr lang="en-US" sz="3000">
              <a:cs typeface="Calibri"/>
            </a:endParaRPr>
          </a:p>
          <a:p>
            <a:pPr marL="684530" lvl="1" indent="-227965">
              <a:lnSpc>
                <a:spcPct val="114000"/>
              </a:lnSpc>
            </a:pPr>
            <a:r>
              <a:rPr lang="en-US" sz="2600"/>
              <a:t>On your institution’s unique ILS history</a:t>
            </a:r>
            <a:endParaRPr lang="en-US" sz="2600">
              <a:cs typeface="Calibri"/>
            </a:endParaRPr>
          </a:p>
          <a:p>
            <a:pPr marL="684530" lvl="1" indent="-227965">
              <a:lnSpc>
                <a:spcPct val="114000"/>
              </a:lnSpc>
            </a:pPr>
            <a:r>
              <a:rPr lang="en-US" sz="2600"/>
              <a:t>On the political climate at your institution </a:t>
            </a:r>
            <a:endParaRPr lang="en-US" sz="2600">
              <a:cs typeface="Calibri"/>
            </a:endParaRPr>
          </a:p>
          <a:p>
            <a:pPr marL="1141730" lvl="2" indent="-227965">
              <a:lnSpc>
                <a:spcPct val="114000"/>
              </a:lnSpc>
            </a:pPr>
            <a:r>
              <a:rPr lang="en-US" sz="2200"/>
              <a:t>How open to change is your library?</a:t>
            </a:r>
            <a:endParaRPr lang="en-US" sz="2200">
              <a:cs typeface="Calibri"/>
            </a:endParaRPr>
          </a:p>
          <a:p>
            <a:pPr marL="227965" indent="-227965">
              <a:lnSpc>
                <a:spcPct val="114000"/>
              </a:lnSpc>
            </a:pPr>
            <a:r>
              <a:rPr lang="en-US" sz="3000"/>
              <a:t>We started with item statuses because… </a:t>
            </a:r>
            <a:endParaRPr lang="en-US" sz="3000">
              <a:cs typeface="Calibri"/>
            </a:endParaRPr>
          </a:p>
          <a:p>
            <a:pPr marL="684530" lvl="1" indent="-227965">
              <a:lnSpc>
                <a:spcPct val="114000"/>
              </a:lnSpc>
            </a:pPr>
            <a:r>
              <a:rPr lang="en-US" sz="2200">
                <a:cs typeface="Calibri" panose="020F0502020204030204"/>
              </a:rPr>
              <a:t>We knew that big changes, such as changes to our loan rules, would be controversial</a:t>
            </a:r>
          </a:p>
          <a:p>
            <a:pPr marL="684530" lvl="1" indent="-227965">
              <a:lnSpc>
                <a:spcPct val="114000"/>
              </a:lnSpc>
            </a:pPr>
            <a:r>
              <a:rPr lang="en-US" sz="2200">
                <a:cs typeface="Calibri" panose="020F0502020204030204"/>
              </a:rPr>
              <a:t>Our item statuses need to be cleaned up anyway, and are far less controversial since they don’t affect loan periods, etc. </a:t>
            </a:r>
          </a:p>
          <a:p>
            <a:pPr marL="227965" indent="-227965">
              <a:lnSpc>
                <a:spcPct val="114000"/>
              </a:lnSpc>
            </a:pPr>
            <a:r>
              <a:rPr lang="en-US" sz="2600">
                <a:cs typeface="Calibri" panose="020F0502020204030204"/>
              </a:rPr>
              <a:t>Before changing ANYTHING, document your ILS’s data inputs and outputs</a:t>
            </a:r>
          </a:p>
          <a:p>
            <a:pPr marL="227965" indent="-227965">
              <a:lnSpc>
                <a:spcPct val="114000"/>
              </a:lnSpc>
            </a:pPr>
            <a:r>
              <a:rPr lang="en-US" sz="2600">
                <a:cs typeface="Calibri" panose="020F0502020204030204"/>
              </a:rPr>
              <a:t>Also document your current configuration before changing it</a:t>
            </a:r>
          </a:p>
        </p:txBody>
      </p:sp>
      <p:pic>
        <p:nvPicPr>
          <p:cNvPr id="3" name="Picture 2" descr="A picture containing indoor, floor, laying, cat&#10;&#10;Description automatically generated">
            <a:extLst>
              <a:ext uri="{FF2B5EF4-FFF2-40B4-BE49-F238E27FC236}">
                <a16:creationId xmlns:a16="http://schemas.microsoft.com/office/drawing/2014/main" id="{D28919B4-2886-4F0B-92BB-85082F742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032" y="884887"/>
            <a:ext cx="4300797" cy="48324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948965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3200" y="512763"/>
            <a:ext cx="11785600" cy="57642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sz="4100">
                <a:solidFill>
                  <a:schemeClr val="accent2"/>
                </a:solidFill>
              </a:rPr>
              <a:t>Documenting Your ILS's Data Inputs and Outputs</a:t>
            </a:r>
            <a:endParaRPr lang="en-US" sz="4100">
              <a:solidFill>
                <a:schemeClr val="accent2"/>
              </a:solidFill>
              <a:cs typeface="Calibri"/>
            </a:endParaRPr>
          </a:p>
          <a:p>
            <a:pPr marL="227965" indent="-227965">
              <a:lnSpc>
                <a:spcPct val="114000"/>
              </a:lnSpc>
            </a:pPr>
            <a:r>
              <a:rPr lang="en-US" sz="3000"/>
              <a:t>Creating a chart can help you visualize all the different data flowing into and out of your ILS.</a:t>
            </a:r>
            <a:endParaRPr lang="en-US" sz="3000">
              <a:cs typeface="Calibri"/>
            </a:endParaRPr>
          </a:p>
          <a:p>
            <a:pPr marL="227965" indent="-227965">
              <a:lnSpc>
                <a:spcPct val="114000"/>
              </a:lnSpc>
            </a:pPr>
            <a:r>
              <a:rPr lang="en-US" sz="3000"/>
              <a:t>As you make changes to your ILS you can better anticipate how these changes might affect other systems that you send data to or pull data from.</a:t>
            </a:r>
            <a:endParaRPr lang="en-US" sz="3000">
              <a:cs typeface="Calibri"/>
            </a:endParaRPr>
          </a:p>
          <a:p>
            <a:pPr marL="227965" indent="-227965">
              <a:lnSpc>
                <a:spcPct val="114000"/>
              </a:lnSpc>
            </a:pPr>
            <a:r>
              <a:rPr lang="en-US" sz="3000"/>
              <a:t>For instance, we recently changed some item status values in our ILS and had to report them to Prospector to ensure the materials still circulated properly. </a:t>
            </a:r>
            <a:endParaRPr lang="en-US" sz="26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0432364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3200" y="512763"/>
            <a:ext cx="11785600" cy="5764212"/>
          </a:xfrm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sz="4400">
                <a:solidFill>
                  <a:schemeClr val="accent2"/>
                </a:solidFill>
              </a:rPr>
              <a:t>Our Sierra Server’s Data Inputs and Outputs</a:t>
            </a:r>
            <a:endParaRPr lang="en-US" sz="2000">
              <a:solidFill>
                <a:schemeClr val="accent2"/>
              </a:solidFill>
            </a:endParaRPr>
          </a:p>
          <a:p>
            <a:pPr marL="0" indent="0">
              <a:lnSpc>
                <a:spcPct val="114000"/>
              </a:lnSpc>
              <a:buNone/>
            </a:pPr>
            <a:endParaRPr lang="en-US" sz="4400">
              <a:solidFill>
                <a:schemeClr val="accent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777018-B24D-4E30-AEFB-B9BC4089C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905" y="1449387"/>
            <a:ext cx="5915025" cy="489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96DDB3-3ED3-472C-97C0-4B396039EF0A}"/>
              </a:ext>
            </a:extLst>
          </p:cNvPr>
          <p:cNvSpPr txBox="1"/>
          <p:nvPr/>
        </p:nvSpPr>
        <p:spPr>
          <a:xfrm>
            <a:off x="526210" y="1828800"/>
            <a:ext cx="4994695" cy="4228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200" b="1">
                <a:solidFill>
                  <a:schemeClr val="bg1">
                    <a:lumMod val="50000"/>
                  </a:schemeClr>
                </a:solidFill>
              </a:rPr>
              <a:t>Data inputs:</a:t>
            </a:r>
          </a:p>
          <a:p>
            <a:pPr marL="742950" lvl="1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>
                    <a:lumMod val="50000"/>
                  </a:schemeClr>
                </a:solidFill>
              </a:rPr>
              <a:t>Bibliographic Records</a:t>
            </a:r>
          </a:p>
          <a:p>
            <a:pPr marL="742950" lvl="1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>
                    <a:lumMod val="50000"/>
                  </a:schemeClr>
                </a:solidFill>
              </a:rPr>
              <a:t>Patron Records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200" b="1">
                <a:solidFill>
                  <a:schemeClr val="bg1">
                    <a:lumMod val="50000"/>
                  </a:schemeClr>
                </a:solidFill>
              </a:rPr>
              <a:t>Data outputs:</a:t>
            </a:r>
          </a:p>
          <a:p>
            <a:pPr marL="742950" lvl="1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>
                    <a:lumMod val="50000"/>
                  </a:schemeClr>
                </a:solidFill>
              </a:rPr>
              <a:t>Bib Records to Union Catalog</a:t>
            </a:r>
          </a:p>
          <a:p>
            <a:pPr marL="742950" lvl="1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>
                    <a:lumMod val="50000"/>
                  </a:schemeClr>
                </a:solidFill>
              </a:rPr>
              <a:t>Bib Records to Discovery Service</a:t>
            </a:r>
          </a:p>
          <a:p>
            <a:pPr marL="742950" lvl="1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>
                    <a:lumMod val="50000"/>
                  </a:schemeClr>
                </a:solidFill>
              </a:rPr>
              <a:t>Bib Records to Union Catalog Overlap Analysis Tool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>
                    <a:lumMod val="50000"/>
                  </a:schemeClr>
                </a:solidFill>
              </a:rPr>
              <a:t>Created with the free flowchart software Draw.io (</a:t>
            </a:r>
            <a:r>
              <a:rPr lang="en-US" sz="2200">
                <a:solidFill>
                  <a:schemeClr val="accent1"/>
                </a:solidFill>
              </a:rPr>
              <a:t>https://www.draw.io</a:t>
            </a:r>
            <a:r>
              <a:rPr lang="en-US" sz="220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48699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/>
          </p:cNvSpPr>
          <p:nvPr/>
        </p:nvSpPr>
        <p:spPr>
          <a:xfrm>
            <a:off x="0" y="2940304"/>
            <a:ext cx="12192000" cy="977392"/>
          </a:xfrm>
          <a:prstGeom prst="rect">
            <a:avLst/>
          </a:prstGeom>
          <a:solidFill>
            <a:schemeClr val="accent1"/>
          </a:solidFill>
        </p:spPr>
        <p:txBody>
          <a:bodyPr vert="horz" lIns="121920" tIns="60960" rIns="121920" bIns="6096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333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971800"/>
            <a:ext cx="11785600" cy="914400"/>
          </a:xfrm>
        </p:spPr>
        <p:txBody>
          <a:bodyPr>
            <a:normAutofit/>
          </a:bodyPr>
          <a:lstStyle/>
          <a:p>
            <a:pPr algn="l"/>
            <a:r>
              <a:rPr lang="en-US" sz="6000" b="1">
                <a:solidFill>
                  <a:schemeClr val="bg1"/>
                </a:solidFill>
              </a:rPr>
              <a:t>Data Definition &amp; Cleanup</a:t>
            </a:r>
            <a:r>
              <a:rPr lang="en-US" sz="6000" b="1">
                <a:solidFill>
                  <a:srgbClr val="FFFFFF"/>
                </a:solidFill>
                <a:cs typeface="Calibri Light"/>
              </a:rPr>
              <a:t>  </a:t>
            </a:r>
            <a:endParaRPr lang="en-US" sz="6000">
              <a:cs typeface="Calibri Light"/>
            </a:endParaRPr>
          </a:p>
        </p:txBody>
      </p:sp>
      <p:pic>
        <p:nvPicPr>
          <p:cNvPr id="6" name="Picture 2" descr="A picture containing indoor, dog, sitting, small&#10;&#10;Description generated with very high confidence">
            <a:extLst>
              <a:ext uri="{FF2B5EF4-FFF2-40B4-BE49-F238E27FC236}">
                <a16:creationId xmlns:a16="http://schemas.microsoft.com/office/drawing/2014/main" id="{9D9BC2C8-EA9F-4B72-8485-418442051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521" y="2046217"/>
            <a:ext cx="2494997" cy="27713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185921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/>
          </p:cNvSpPr>
          <p:nvPr/>
        </p:nvSpPr>
        <p:spPr>
          <a:xfrm>
            <a:off x="0" y="350865"/>
            <a:ext cx="12192000" cy="977392"/>
          </a:xfrm>
          <a:prstGeom prst="rect">
            <a:avLst/>
          </a:prstGeom>
          <a:solidFill>
            <a:schemeClr val="accent1"/>
          </a:solidFill>
        </p:spPr>
        <p:txBody>
          <a:bodyPr vert="horz" lIns="121920" tIns="60960" rIns="121920" bIns="6096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333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3200" y="1641475"/>
            <a:ext cx="11785600" cy="44704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>
              <a:spcAft>
                <a:spcPts val="600"/>
              </a:spcAft>
            </a:pPr>
            <a:r>
              <a:rPr lang="en-US" sz="3000"/>
              <a:t>Document</a:t>
            </a:r>
            <a:r>
              <a:rPr lang="en-US" sz="3000">
                <a:cs typeface="Calibri"/>
              </a:rPr>
              <a:t> current values: label, code, source, definition, purpose, etc.</a:t>
            </a:r>
            <a:endParaRPr lang="en-US"/>
          </a:p>
          <a:p>
            <a:pPr marL="227965" indent="-227965">
              <a:spcAft>
                <a:spcPts val="600"/>
              </a:spcAft>
            </a:pPr>
            <a:r>
              <a:rPr lang="en-US" sz="3000"/>
              <a:t>Gather</a:t>
            </a:r>
            <a:r>
              <a:rPr lang="en-US" sz="3000">
                <a:cs typeface="Calibri"/>
              </a:rPr>
              <a:t> stats on current usage </a:t>
            </a:r>
          </a:p>
          <a:p>
            <a:pPr marL="227965" indent="-227965">
              <a:spcAft>
                <a:spcPts val="600"/>
              </a:spcAft>
            </a:pPr>
            <a:r>
              <a:rPr lang="en-US" sz="3000"/>
              <a:t>Develop shared definitions</a:t>
            </a:r>
            <a:r>
              <a:rPr lang="en-US" sz="3000">
                <a:cs typeface="Calibri"/>
              </a:rPr>
              <a:t> for consistency across departments</a:t>
            </a:r>
          </a:p>
          <a:p>
            <a:pPr marL="227965" indent="-227965">
              <a:spcAft>
                <a:spcPts val="600"/>
              </a:spcAft>
            </a:pPr>
            <a:r>
              <a:rPr lang="en-US" sz="3000">
                <a:cs typeface="Calibri"/>
              </a:rPr>
              <a:t>Make recommendations for removing &amp; adding values</a:t>
            </a:r>
          </a:p>
          <a:p>
            <a:pPr marL="227965" indent="-227965">
              <a:spcAft>
                <a:spcPts val="600"/>
              </a:spcAft>
            </a:pPr>
            <a:r>
              <a:rPr lang="en-US" sz="3000">
                <a:cs typeface="Calibri"/>
              </a:rPr>
              <a:t>Note potential impact on other lists/settings</a:t>
            </a:r>
          </a:p>
          <a:p>
            <a:pPr marL="227965" indent="-227965">
              <a:spcAft>
                <a:spcPts val="600"/>
              </a:spcAft>
            </a:pPr>
            <a:r>
              <a:rPr lang="en-US" sz="3000">
                <a:cs typeface="Calibri"/>
              </a:rPr>
              <a:t>Create or update documentation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431800"/>
            <a:ext cx="11785600" cy="914400"/>
          </a:xfrm>
        </p:spPr>
        <p:txBody>
          <a:bodyPr>
            <a:normAutofit/>
          </a:bodyPr>
          <a:lstStyle/>
          <a:p>
            <a:pPr algn="l"/>
            <a:r>
              <a:rPr lang="en-US" b="1">
                <a:solidFill>
                  <a:schemeClr val="bg1"/>
                </a:solidFill>
              </a:rPr>
              <a:t>General Procedures</a:t>
            </a:r>
          </a:p>
        </p:txBody>
      </p:sp>
    </p:spTree>
    <p:extLst>
      <p:ext uri="{BB962C8B-B14F-4D97-AF65-F5344CB8AC3E}">
        <p14:creationId xmlns:p14="http://schemas.microsoft.com/office/powerpoint/2010/main" val="346326832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BE725A1-4BBC-4A66-9EB3-6B0AB9D38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303" y="2683473"/>
            <a:ext cx="4762005" cy="1214989"/>
          </a:xfrm>
          <a:prstGeom prst="rect">
            <a:avLst/>
          </a:prstGeom>
          <a:ln>
            <a:noFill/>
          </a:ln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3200" y="1518807"/>
            <a:ext cx="5791200" cy="4792297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227965" indent="-227965"/>
            <a:r>
              <a:rPr lang="en-US" sz="2400" b="1" dirty="0"/>
              <a:t>Purpose</a:t>
            </a:r>
            <a:r>
              <a:rPr lang="en-US" sz="2400" b="1" dirty="0">
                <a:cs typeface="Calibri"/>
              </a:rPr>
              <a:t> </a:t>
            </a:r>
            <a:endParaRPr lang="en-US" sz="2400" dirty="0">
              <a:cs typeface="Calibri"/>
            </a:endParaRPr>
          </a:p>
          <a:p>
            <a:pPr marL="685165" lvl="1" indent="-227965"/>
            <a:r>
              <a:rPr lang="en-US" sz="2000" b="1" dirty="0">
                <a:ea typeface="+mn-lt"/>
                <a:cs typeface="+mn-lt"/>
              </a:rPr>
              <a:t>System Functions  </a:t>
            </a:r>
            <a:endParaRPr lang="en-US" sz="2000" dirty="0">
              <a:cs typeface="Calibri"/>
            </a:endParaRPr>
          </a:p>
          <a:p>
            <a:pPr marL="685165" lvl="1" indent="-227965"/>
            <a:r>
              <a:rPr lang="en-US" sz="2000" b="1" dirty="0">
                <a:cs typeface="Calibri"/>
              </a:rPr>
              <a:t>Temp. Locations</a:t>
            </a:r>
            <a:endParaRPr lang="en-US" sz="2000" b="1" dirty="0"/>
          </a:p>
          <a:p>
            <a:pPr marL="685165" lvl="1" indent="-227965"/>
            <a:r>
              <a:rPr lang="en-US" sz="2000" b="1" dirty="0">
                <a:cs typeface="Calibri"/>
              </a:rPr>
              <a:t>Internal Processes</a:t>
            </a:r>
            <a:endParaRPr lang="en-US" sz="2000" b="1" dirty="0"/>
          </a:p>
          <a:p>
            <a:pPr marL="227965" indent="-227965"/>
            <a:r>
              <a:rPr lang="en-US" sz="2400" b="1" dirty="0"/>
              <a:t>Other Considerations</a:t>
            </a:r>
            <a:r>
              <a:rPr lang="en-US" sz="2400" b="1" dirty="0">
                <a:cs typeface="Calibri"/>
              </a:rPr>
              <a:t> </a:t>
            </a:r>
            <a:endParaRPr lang="en-US" sz="2400" dirty="0">
              <a:cs typeface="Calibri"/>
            </a:endParaRPr>
          </a:p>
          <a:p>
            <a:pPr marL="685165" lvl="1" indent="-227965"/>
            <a:r>
              <a:rPr lang="en-US" sz="2000" b="1" dirty="0">
                <a:cs typeface="Calibri"/>
              </a:rPr>
              <a:t>Include in documentation which should statuses should not be set manually</a:t>
            </a:r>
          </a:p>
          <a:p>
            <a:pPr marL="685165" lvl="1" indent="-227965"/>
            <a:r>
              <a:rPr lang="en-US" sz="2000" b="1" dirty="0">
                <a:cs typeface="Calibri"/>
              </a:rPr>
              <a:t>Coordinate code with Prospector</a:t>
            </a:r>
            <a:endParaRPr lang="en-US" sz="2000" b="1" dirty="0"/>
          </a:p>
          <a:p>
            <a:pPr marL="227965" indent="-227965"/>
            <a:r>
              <a:rPr lang="en-US" sz="2400" b="1" dirty="0"/>
              <a:t>Results</a:t>
            </a:r>
            <a:endParaRPr lang="en-US" sz="2400" dirty="0"/>
          </a:p>
          <a:p>
            <a:pPr marL="685165" lvl="1" indent="-227965"/>
            <a:r>
              <a:rPr lang="en-US" sz="2000" b="1" dirty="0">
                <a:cs typeface="Calibri"/>
              </a:rPr>
              <a:t>Started with 25, Ended with 25</a:t>
            </a:r>
          </a:p>
          <a:p>
            <a:pPr marL="1142365" lvl="2" indent="-227965"/>
            <a:r>
              <a:rPr lang="en-US" sz="1600" dirty="0">
                <a:cs typeface="Calibri"/>
              </a:rPr>
              <a:t>System Supplied: 9 </a:t>
            </a:r>
          </a:p>
          <a:p>
            <a:pPr marL="1142365" lvl="2" indent="-227965"/>
            <a:r>
              <a:rPr lang="en-US" sz="1600" dirty="0" err="1">
                <a:cs typeface="Calibri"/>
              </a:rPr>
              <a:t>INNReach</a:t>
            </a:r>
            <a:r>
              <a:rPr lang="en-US" sz="1600" dirty="0">
                <a:cs typeface="Calibri"/>
              </a:rPr>
              <a:t>: 7</a:t>
            </a:r>
          </a:p>
          <a:p>
            <a:pPr marL="1142365" lvl="2" indent="-227965"/>
            <a:r>
              <a:rPr lang="en-US" sz="1600" dirty="0">
                <a:cs typeface="Calibri"/>
              </a:rPr>
              <a:t>KFL: 9</a:t>
            </a:r>
          </a:p>
          <a:p>
            <a:pPr marL="685165" lvl="1" indent="-227965"/>
            <a:r>
              <a:rPr lang="en-US" sz="2000" b="1" dirty="0">
                <a:cs typeface="Calibri"/>
              </a:rPr>
              <a:t>Removed 3 that are no longer used</a:t>
            </a:r>
          </a:p>
          <a:p>
            <a:pPr marL="685165" lvl="1" indent="-227965"/>
            <a:r>
              <a:rPr lang="en-US" sz="2000" b="1" dirty="0">
                <a:cs typeface="Calibri"/>
              </a:rPr>
              <a:t>Renamed 2 for clarity</a:t>
            </a:r>
          </a:p>
          <a:p>
            <a:pPr marL="685165" lvl="1" indent="-227965"/>
            <a:r>
              <a:rPr lang="en-US" sz="2000" b="1" dirty="0">
                <a:cs typeface="Calibri"/>
              </a:rPr>
              <a:t>Added 3 to clarify temporary locations &amp; new internal process</a:t>
            </a:r>
          </a:p>
          <a:p>
            <a:pPr marL="685165" lvl="1" indent="-227965"/>
            <a:r>
              <a:rPr lang="en-US" sz="2000" b="1" dirty="0">
                <a:cs typeface="Calibri"/>
              </a:rPr>
              <a:t>Patron benefits: Easier to locate displays, more accurate shelving locations, etc. 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546895"/>
            <a:ext cx="11785600" cy="748505"/>
          </a:xfrm>
        </p:spPr>
        <p:txBody>
          <a:bodyPr>
            <a:norm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</a:rPr>
              <a:t>Item Status</a:t>
            </a:r>
          </a:p>
        </p:txBody>
      </p:sp>
      <p:pic>
        <p:nvPicPr>
          <p:cNvPr id="3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587F9C2-3DAE-449F-A6B9-5FA2C88F0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299" y="477744"/>
            <a:ext cx="4247407" cy="1902031"/>
          </a:xfrm>
          <a:prstGeom prst="rect">
            <a:avLst/>
          </a:prstGeom>
        </p:spPr>
      </p:pic>
      <p:pic>
        <p:nvPicPr>
          <p:cNvPr id="9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8232E43-598C-489A-8E4A-224FB13649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2885" y="4409013"/>
            <a:ext cx="4959927" cy="1914054"/>
          </a:xfrm>
          <a:prstGeom prst="rect">
            <a:avLst/>
          </a:prstGeom>
        </p:spPr>
      </p:pic>
      <p:pic>
        <p:nvPicPr>
          <p:cNvPr id="4" name="Picture 5" descr="A close up of a black background&#10;&#10;Description generated with high confidence">
            <a:extLst>
              <a:ext uri="{FF2B5EF4-FFF2-40B4-BE49-F238E27FC236}">
                <a16:creationId xmlns:a16="http://schemas.microsoft.com/office/drawing/2014/main" id="{7A776E48-F706-4980-81E3-79A4E15302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2731" y="3668767"/>
            <a:ext cx="1267811" cy="1254673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21A0B450-2300-45B6-9A55-1BE7A49097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804179" y="1579835"/>
            <a:ext cx="1359776" cy="135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435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3200" y="1518807"/>
            <a:ext cx="5791200" cy="47922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US" sz="2400" dirty="0">
                <a:cs typeface="Calibri"/>
              </a:rPr>
              <a:t>Note: We are a single branch library</a:t>
            </a:r>
            <a:endParaRPr lang="en-US" sz="2400" dirty="0"/>
          </a:p>
          <a:p>
            <a:pPr marL="227965" indent="-227965"/>
            <a:r>
              <a:rPr lang="en-US" sz="2400" b="1" dirty="0"/>
              <a:t>Purpose</a:t>
            </a:r>
            <a:endParaRPr lang="en-US" sz="2400" dirty="0">
              <a:cs typeface="Calibri"/>
            </a:endParaRPr>
          </a:p>
          <a:p>
            <a:pPr marL="685165" lvl="1" indent="-227965"/>
            <a:r>
              <a:rPr lang="en-US" sz="2000" b="1" dirty="0">
                <a:ea typeface="+mn-lt"/>
                <a:cs typeface="+mn-lt"/>
              </a:rPr>
              <a:t>Physical location within the library</a:t>
            </a:r>
          </a:p>
          <a:p>
            <a:pPr marL="227965" indent="-227965"/>
            <a:r>
              <a:rPr lang="en-US" sz="2400" b="1" dirty="0"/>
              <a:t>Other Considerations: </a:t>
            </a:r>
            <a:endParaRPr lang="en-US" sz="2400" b="1" dirty="0">
              <a:ea typeface="+mn-lt"/>
              <a:cs typeface="+mn-lt"/>
            </a:endParaRPr>
          </a:p>
          <a:p>
            <a:pPr marL="685165" lvl="1" indent="-227965"/>
            <a:r>
              <a:rPr lang="en-US" sz="2000" b="1" dirty="0">
                <a:cs typeface="Calibri"/>
              </a:rPr>
              <a:t>Locations can impact Loan Determiner Table</a:t>
            </a:r>
          </a:p>
          <a:p>
            <a:pPr marL="227965" indent="-227965"/>
            <a:r>
              <a:rPr lang="en-US" sz="2400" b="1" dirty="0"/>
              <a:t>Results:</a:t>
            </a:r>
          </a:p>
          <a:p>
            <a:pPr marL="685165" lvl="1" indent="-227965"/>
            <a:r>
              <a:rPr lang="en-US" sz="2000" b="1" dirty="0">
                <a:cs typeface="Calibri"/>
              </a:rPr>
              <a:t>Started with 38, Ended with 28</a:t>
            </a:r>
          </a:p>
          <a:p>
            <a:pPr marL="685165" lvl="1" indent="-227965"/>
            <a:r>
              <a:rPr lang="en-US" sz="2000" b="1" dirty="0">
                <a:cs typeface="Calibri"/>
              </a:rPr>
              <a:t>Removed those no longer used</a:t>
            </a:r>
          </a:p>
          <a:p>
            <a:pPr marL="685165" lvl="1" indent="-227965"/>
            <a:r>
              <a:rPr lang="en-US" sz="2000" b="1" dirty="0">
                <a:cs typeface="Calibri"/>
              </a:rPr>
              <a:t>Merged several</a:t>
            </a:r>
          </a:p>
          <a:p>
            <a:pPr marL="685165" lvl="1" indent="-227965"/>
            <a:r>
              <a:rPr lang="en-US" sz="2000" b="1" dirty="0">
                <a:cs typeface="Calibri"/>
              </a:rPr>
              <a:t>Added one to clarify and remove information from note in bib. record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546895"/>
            <a:ext cx="11785600" cy="748505"/>
          </a:xfrm>
        </p:spPr>
        <p:txBody>
          <a:bodyPr>
            <a:norm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</a:rPr>
              <a:t>Branches</a:t>
            </a:r>
            <a:r>
              <a:rPr lang="en-US" b="1">
                <a:solidFill>
                  <a:schemeClr val="accent2"/>
                </a:solidFill>
                <a:cs typeface="Calibri Light"/>
              </a:rPr>
              <a:t> [Locations]</a:t>
            </a:r>
            <a:endParaRPr lang="en-US" b="1">
              <a:solidFill>
                <a:schemeClr val="accent2"/>
              </a:solidFill>
            </a:endParaRPr>
          </a:p>
        </p:txBody>
      </p:sp>
      <p:pic>
        <p:nvPicPr>
          <p:cNvPr id="4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1F8F6ED-1826-42F2-B6BA-4F394F912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494" y="984921"/>
            <a:ext cx="4608786" cy="2665478"/>
          </a:xfrm>
          <a:prstGeom prst="rect">
            <a:avLst/>
          </a:prstGeom>
        </p:spPr>
      </p:pic>
      <p:pic>
        <p:nvPicPr>
          <p:cNvPr id="8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68F6CE6-85E5-4E02-AC38-41635A706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3659" y="3985578"/>
            <a:ext cx="5528441" cy="2068268"/>
          </a:xfrm>
          <a:prstGeom prst="rect">
            <a:avLst/>
          </a:prstGeom>
        </p:spPr>
      </p:pic>
      <p:pic>
        <p:nvPicPr>
          <p:cNvPr id="3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74EDB6E-A64D-47B4-BD6D-79E55E0D7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7763" y="1354165"/>
            <a:ext cx="2068268" cy="20682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740390-BD24-40C7-9EA5-B5F7495D2C56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863120" y="3471861"/>
            <a:ext cx="651109" cy="65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0556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3200" y="1518807"/>
            <a:ext cx="5791200" cy="51105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US" sz="2400" b="1"/>
              <a:t>Purpose</a:t>
            </a:r>
            <a:endParaRPr lang="en-US" sz="2400">
              <a:cs typeface="Calibri"/>
            </a:endParaRPr>
          </a:p>
          <a:p>
            <a:pPr marL="685165" lvl="1" indent="-227965"/>
            <a:r>
              <a:rPr lang="en-US" sz="2000" b="1">
                <a:ea typeface="+mn-lt"/>
                <a:cs typeface="+mn-lt"/>
              </a:rPr>
              <a:t>System Functions</a:t>
            </a:r>
          </a:p>
          <a:p>
            <a:pPr marL="685165" lvl="1" indent="-227965"/>
            <a:r>
              <a:rPr lang="en-US" sz="2000" b="1" err="1">
                <a:ea typeface="+mn-lt"/>
                <a:cs typeface="+mn-lt"/>
              </a:rPr>
              <a:t>InnReach</a:t>
            </a:r>
            <a:r>
              <a:rPr lang="en-US" sz="2000" b="1">
                <a:ea typeface="+mn-lt"/>
                <a:cs typeface="+mn-lt"/>
              </a:rPr>
              <a:t> Statistics</a:t>
            </a:r>
          </a:p>
          <a:p>
            <a:pPr marL="227965" indent="-227965"/>
            <a:r>
              <a:rPr lang="en-US" sz="2400" b="1"/>
              <a:t>Other Considerations: </a:t>
            </a:r>
            <a:endParaRPr lang="en-US" sz="2400" b="1">
              <a:ea typeface="+mn-lt"/>
              <a:cs typeface="+mn-lt"/>
            </a:endParaRPr>
          </a:p>
          <a:p>
            <a:pPr marL="685165" lvl="1" indent="-227965"/>
            <a:r>
              <a:rPr lang="en-US" sz="2000" b="1">
                <a:cs typeface="Calibri"/>
              </a:rPr>
              <a:t>Assigned automatically through patron load</a:t>
            </a:r>
          </a:p>
          <a:p>
            <a:pPr marL="685165" lvl="1" indent="-227965"/>
            <a:r>
              <a:rPr lang="en-US" sz="2000" b="1">
                <a:cs typeface="Calibri"/>
              </a:rPr>
              <a:t>If changing, do in conjunction with item types, loan rules and loan determiner table</a:t>
            </a:r>
          </a:p>
          <a:p>
            <a:pPr marL="227965" indent="-227965"/>
            <a:r>
              <a:rPr lang="en-US" sz="2400" b="1"/>
              <a:t>Results:</a:t>
            </a:r>
          </a:p>
          <a:p>
            <a:pPr marL="685165" lvl="1" indent="-227965"/>
            <a:r>
              <a:rPr lang="en-US" sz="2000" b="1">
                <a:cs typeface="Calibri"/>
              </a:rPr>
              <a:t>Started with 16, ended with 12</a:t>
            </a:r>
          </a:p>
          <a:p>
            <a:pPr marL="685165" lvl="1" indent="-227965"/>
            <a:r>
              <a:rPr lang="en-US" sz="2000" b="1">
                <a:cs typeface="Calibri"/>
              </a:rPr>
              <a:t>Removed several that were no longer used because of the patron load process, no longer supported by Innovative, and an old fee-for-service agreement</a:t>
            </a:r>
          </a:p>
          <a:p>
            <a:pPr marL="685165" lvl="1" indent="-227965"/>
            <a:r>
              <a:rPr lang="en-US" sz="2000" b="1">
                <a:cs typeface="Calibri"/>
              </a:rPr>
              <a:t>Renamed two in order to improve statistical gathering from </a:t>
            </a:r>
            <a:r>
              <a:rPr lang="en-US" sz="2000" b="1" err="1">
                <a:cs typeface="Calibri"/>
              </a:rPr>
              <a:t>InnReach</a:t>
            </a:r>
            <a:r>
              <a:rPr lang="en-US" sz="2000" b="1">
                <a:cs typeface="Calibri"/>
              </a:rPr>
              <a:t> </a:t>
            </a:r>
          </a:p>
          <a:p>
            <a:pPr marL="685165" lvl="1" indent="-227965"/>
            <a:endParaRPr lang="en-US" sz="2000" b="1"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546895"/>
            <a:ext cx="11785600" cy="748505"/>
          </a:xfrm>
        </p:spPr>
        <p:txBody>
          <a:bodyPr>
            <a:norm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cs typeface="Calibri Light"/>
              </a:rPr>
              <a:t>Patron Type</a:t>
            </a:r>
            <a:endParaRPr lang="en-US" b="1">
              <a:solidFill>
                <a:schemeClr val="accent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191" y="711565"/>
            <a:ext cx="4529992" cy="2074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210" y="3454930"/>
            <a:ext cx="4077269" cy="2505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0412329" y="2157327"/>
            <a:ext cx="1327150" cy="1440381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349630" y="3887800"/>
            <a:ext cx="2156557" cy="215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50842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3200" y="1518807"/>
            <a:ext cx="4897788" cy="51178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US" sz="2400" b="1" dirty="0"/>
              <a:t>PMESSAGE &amp; MBLOCK</a:t>
            </a:r>
          </a:p>
          <a:p>
            <a:pPr marL="685154" lvl="1" indent="-227965"/>
            <a:r>
              <a:rPr lang="en-US" sz="2000" b="1" dirty="0"/>
              <a:t>Cleaned up unused values</a:t>
            </a:r>
          </a:p>
          <a:p>
            <a:pPr marL="227965" indent="-227965"/>
            <a:r>
              <a:rPr lang="en-US" sz="2400" b="1" dirty="0"/>
              <a:t>PCODE1</a:t>
            </a:r>
          </a:p>
          <a:p>
            <a:pPr marL="685154" lvl="1" indent="-227965"/>
            <a:r>
              <a:rPr lang="en-US" sz="2000" b="1" dirty="0">
                <a:ea typeface="+mn-lt"/>
                <a:cs typeface="+mn-lt"/>
              </a:rPr>
              <a:t>Used for statistics and identifying records for fine forgiveness, updating expiration dates, etc.</a:t>
            </a:r>
          </a:p>
          <a:p>
            <a:pPr marL="227965" indent="-227965"/>
            <a:r>
              <a:rPr lang="en-US" sz="2400" b="1" dirty="0">
                <a:ea typeface="+mn-lt"/>
                <a:cs typeface="+mn-lt"/>
              </a:rPr>
              <a:t>PCODE2 &amp; PCODE3</a:t>
            </a:r>
          </a:p>
          <a:p>
            <a:pPr marL="685165" lvl="1" indent="-227965"/>
            <a:r>
              <a:rPr lang="en-US" sz="2000" b="1" dirty="0">
                <a:cs typeface="Calibri"/>
              </a:rPr>
              <a:t>Unused (PCODE3 previously used, but not for several years)</a:t>
            </a:r>
          </a:p>
          <a:p>
            <a:pPr marL="685165" lvl="1" indent="-227965"/>
            <a:r>
              <a:rPr lang="en-US" sz="2000" b="1" dirty="0">
                <a:cs typeface="Calibri"/>
              </a:rPr>
              <a:t>Decided to use for statistics gathering</a:t>
            </a:r>
          </a:p>
          <a:p>
            <a:pPr marL="685165" lvl="1" indent="-227965"/>
            <a:r>
              <a:rPr lang="en-US" sz="2000" b="1" dirty="0">
                <a:cs typeface="Calibri"/>
              </a:rPr>
              <a:t>PCODE2 now has academic college</a:t>
            </a:r>
          </a:p>
          <a:p>
            <a:pPr marL="685165" lvl="1" indent="-227965"/>
            <a:r>
              <a:rPr lang="en-US" sz="2000" b="1" dirty="0">
                <a:cs typeface="Calibri"/>
              </a:rPr>
              <a:t>PCODE3 will have declared major</a:t>
            </a:r>
          </a:p>
          <a:p>
            <a:pPr marL="685165" lvl="1" indent="-227965"/>
            <a:r>
              <a:rPr lang="en-US" sz="2000" b="1" dirty="0">
                <a:cs typeface="Calibri"/>
              </a:rPr>
              <a:t>Pulled from active directory and loaded as part of the patron load, updated next day if student changes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" y="546895"/>
            <a:ext cx="11921490" cy="748505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chemeClr val="accent2"/>
                </a:solidFill>
                <a:cs typeface="Calibri Light"/>
              </a:rPr>
              <a:t>Finishing the Patron Record: </a:t>
            </a:r>
            <a:r>
              <a:rPr lang="en-US" sz="4000" b="1" dirty="0">
                <a:solidFill>
                  <a:schemeClr val="accent2"/>
                </a:solidFill>
                <a:cs typeface="Calibri Light"/>
              </a:rPr>
              <a:t>PMESSAGE, MBLOCK, &amp; PCODES</a:t>
            </a:r>
            <a:endParaRPr lang="en-US" sz="4000" b="1" dirty="0">
              <a:solidFill>
                <a:schemeClr val="accent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6013C4-CD5D-446B-BA95-562DE5779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988" y="1383556"/>
            <a:ext cx="4168742" cy="2105786"/>
          </a:xfrm>
          <a:prstGeom prst="rect">
            <a:avLst/>
          </a:prstGeom>
          <a:ln w="38100" cap="sq">
            <a:solidFill>
              <a:schemeClr val="tx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16F6B9-ABEA-401F-AF63-CD3DC06A2C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4"/>
          <a:stretch/>
        </p:blipFill>
        <p:spPr>
          <a:xfrm>
            <a:off x="6201508" y="3770314"/>
            <a:ext cx="5226952" cy="2468778"/>
          </a:xfrm>
          <a:prstGeom prst="rect">
            <a:avLst/>
          </a:prstGeom>
          <a:ln w="381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25ACD7-2D58-416F-84DF-B109EF4069D4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9837752" y="3142277"/>
            <a:ext cx="1064995" cy="106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77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/>
          </p:cNvSpPr>
          <p:nvPr/>
        </p:nvSpPr>
        <p:spPr>
          <a:xfrm>
            <a:off x="0" y="350865"/>
            <a:ext cx="12192000" cy="977392"/>
          </a:xfrm>
          <a:prstGeom prst="rect">
            <a:avLst/>
          </a:prstGeom>
          <a:solidFill>
            <a:schemeClr val="accent1"/>
          </a:solidFill>
        </p:spPr>
        <p:txBody>
          <a:bodyPr vert="horz" lIns="121920" tIns="60960" rIns="121920" bIns="6096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333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3200" y="1641475"/>
            <a:ext cx="11785600" cy="44704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>
              <a:spcAft>
                <a:spcPts val="600"/>
              </a:spcAft>
            </a:pPr>
            <a:r>
              <a:rPr lang="en-US" sz="3000"/>
              <a:t>What is an ILS audit?</a:t>
            </a:r>
            <a:endParaRPr lang="en-US"/>
          </a:p>
          <a:p>
            <a:pPr marL="227965" indent="-227965">
              <a:spcAft>
                <a:spcPts val="600"/>
              </a:spcAft>
            </a:pPr>
            <a:r>
              <a:rPr lang="en-US" sz="3000"/>
              <a:t>Getting Started</a:t>
            </a:r>
            <a:endParaRPr lang="en-US" sz="3000">
              <a:cs typeface="Calibri"/>
            </a:endParaRPr>
          </a:p>
          <a:p>
            <a:pPr marL="227965" indent="-227965">
              <a:spcAft>
                <a:spcPts val="600"/>
              </a:spcAft>
            </a:pPr>
            <a:r>
              <a:rPr lang="en-US" sz="3000"/>
              <a:t>Data Definition and Clean Up</a:t>
            </a:r>
            <a:endParaRPr lang="en-US" sz="3000">
              <a:cs typeface="Calibri"/>
            </a:endParaRPr>
          </a:p>
          <a:p>
            <a:pPr marL="227965" indent="-227965">
              <a:spcAft>
                <a:spcPts val="600"/>
              </a:spcAft>
            </a:pPr>
            <a:r>
              <a:rPr lang="en-US" sz="3000"/>
              <a:t>Streamlining Workflows</a:t>
            </a:r>
            <a:endParaRPr lang="en-US" sz="3000">
              <a:cs typeface="Calibri"/>
            </a:endParaRPr>
          </a:p>
          <a:p>
            <a:pPr marL="227965" indent="-227965">
              <a:spcAft>
                <a:spcPts val="600"/>
              </a:spcAft>
            </a:pPr>
            <a:r>
              <a:rPr lang="en-US" sz="3000"/>
              <a:t>Auditing the Security of Your ILS</a:t>
            </a:r>
            <a:endParaRPr lang="en-US" sz="3000">
              <a:cs typeface="Calibri"/>
            </a:endParaRPr>
          </a:p>
          <a:p>
            <a:pPr marL="227965" indent="-227965">
              <a:spcAft>
                <a:spcPts val="600"/>
              </a:spcAft>
            </a:pPr>
            <a:r>
              <a:rPr lang="en-US" sz="3000"/>
              <a:t>Future Steps</a:t>
            </a:r>
            <a:endParaRPr lang="en-US" sz="3000"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431800"/>
            <a:ext cx="11785600" cy="914400"/>
          </a:xfrm>
        </p:spPr>
        <p:txBody>
          <a:bodyPr>
            <a:normAutofit/>
          </a:bodyPr>
          <a:lstStyle/>
          <a:p>
            <a:pPr algn="l"/>
            <a:r>
              <a:rPr lang="en-US" b="1">
                <a:solidFill>
                  <a:schemeClr val="bg1"/>
                </a:solidFill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242056788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986" y="546895"/>
            <a:ext cx="11557813" cy="748505"/>
          </a:xfrm>
        </p:spPr>
        <p:txBody>
          <a:bodyPr>
            <a:norm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cs typeface="Calibri Light"/>
              </a:rPr>
              <a:t>Mapping Academic Colleges to Patron Records</a:t>
            </a:r>
            <a:endParaRPr lang="en-US" b="1">
              <a:solidFill>
                <a:schemeClr val="accent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971F3F-7CC5-4C97-B244-3C45DA0C7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87" y="1393029"/>
            <a:ext cx="10338608" cy="4815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9753541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3200" y="1295400"/>
            <a:ext cx="4897788" cy="5562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US" sz="2400" b="1" dirty="0"/>
              <a:t>Opportunity to discuss long standing practice</a:t>
            </a:r>
          </a:p>
          <a:p>
            <a:pPr marL="227965" indent="-227965"/>
            <a:r>
              <a:rPr lang="en-US" sz="2400" b="1" dirty="0"/>
              <a:t>Currently: </a:t>
            </a:r>
            <a:endParaRPr lang="en-US" sz="2400" b="1" dirty="0">
              <a:ea typeface="+mn-lt"/>
              <a:cs typeface="+mn-lt"/>
            </a:endParaRPr>
          </a:p>
          <a:p>
            <a:pPr marL="685165" lvl="1" indent="-227965"/>
            <a:r>
              <a:rPr lang="en-US" sz="2000" b="1" dirty="0">
                <a:cs typeface="Calibri"/>
              </a:rPr>
              <a:t>ITYPE is a mix of location and physical material type</a:t>
            </a:r>
          </a:p>
          <a:p>
            <a:pPr marL="685165" lvl="1" indent="-227965"/>
            <a:r>
              <a:rPr lang="en-US" sz="2000" b="1" dirty="0">
                <a:cs typeface="Calibri"/>
              </a:rPr>
              <a:t>Equipment is part of Reserve Collection</a:t>
            </a:r>
          </a:p>
          <a:p>
            <a:pPr marL="227976" indent="-227965"/>
            <a:r>
              <a:rPr lang="en-US" sz="2400" b="1" dirty="0">
                <a:cs typeface="Calibri"/>
              </a:rPr>
              <a:t>Proposed:</a:t>
            </a:r>
          </a:p>
          <a:p>
            <a:pPr marL="685165" lvl="1" indent="-227965"/>
            <a:r>
              <a:rPr lang="en-US" sz="2000" b="1" dirty="0">
                <a:cs typeface="Calibri"/>
              </a:rPr>
              <a:t>As much as possible, make the ITYPE what the item is</a:t>
            </a:r>
          </a:p>
          <a:p>
            <a:pPr marL="685165" lvl="1" indent="-227965"/>
            <a:r>
              <a:rPr lang="en-US" sz="2000" b="1" dirty="0">
                <a:cs typeface="Calibri"/>
              </a:rPr>
              <a:t>Move non-Reserve items out of reserve module</a:t>
            </a:r>
          </a:p>
          <a:p>
            <a:pPr marL="227976" indent="-227965"/>
            <a:r>
              <a:rPr lang="en-US" sz="2400" b="1" dirty="0">
                <a:cs typeface="Calibri"/>
              </a:rPr>
              <a:t>Benefits:</a:t>
            </a:r>
          </a:p>
          <a:p>
            <a:pPr marL="685165" lvl="1" indent="-227965"/>
            <a:r>
              <a:rPr lang="en-US" sz="2000" b="1" dirty="0">
                <a:cs typeface="Calibri"/>
              </a:rPr>
              <a:t>Streamline loan rules</a:t>
            </a:r>
          </a:p>
          <a:p>
            <a:pPr marL="685165" lvl="1" indent="-227965"/>
            <a:r>
              <a:rPr lang="en-US" sz="2000" b="1" dirty="0">
                <a:cs typeface="Calibri"/>
              </a:rPr>
              <a:t>Better statistics on what kinds of materials are circulating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546895"/>
            <a:ext cx="11785600" cy="748505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chemeClr val="accent2"/>
                </a:solidFill>
                <a:cs typeface="Calibri Light"/>
              </a:rPr>
              <a:t>Now Working On: ITYPE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4A96C2-8D8D-4B28-A274-21AAC479A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5330" y="209550"/>
            <a:ext cx="3633470" cy="29629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8884A6-26E5-44D8-95BC-2C05DB035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448" y="4870745"/>
            <a:ext cx="5134254" cy="177770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42ED3E-2E3A-49BE-BE17-27BB0EA09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5765" y="2913684"/>
            <a:ext cx="5134254" cy="177770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3FE6FC-C0A2-4895-BB82-7C46C8486146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803186" y="1486186"/>
            <a:ext cx="2066524" cy="206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97476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/>
          </p:cNvSpPr>
          <p:nvPr/>
        </p:nvSpPr>
        <p:spPr>
          <a:xfrm>
            <a:off x="0" y="2940304"/>
            <a:ext cx="12192000" cy="977392"/>
          </a:xfrm>
          <a:prstGeom prst="rect">
            <a:avLst/>
          </a:prstGeom>
          <a:solidFill>
            <a:schemeClr val="accent1"/>
          </a:solidFill>
        </p:spPr>
        <p:txBody>
          <a:bodyPr vert="horz" lIns="121920" tIns="60960" rIns="121920" bIns="6096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333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971800"/>
            <a:ext cx="11785600" cy="914400"/>
          </a:xfrm>
        </p:spPr>
        <p:txBody>
          <a:bodyPr>
            <a:normAutofit/>
          </a:bodyPr>
          <a:lstStyle/>
          <a:p>
            <a:pPr algn="l"/>
            <a:r>
              <a:rPr lang="en-US" b="1">
                <a:solidFill>
                  <a:schemeClr val="bg1"/>
                </a:solidFill>
              </a:rPr>
              <a:t>Streamlining Workflows</a:t>
            </a:r>
            <a:r>
              <a:rPr lang="en-US" b="1">
                <a:solidFill>
                  <a:srgbClr val="FFFFFF"/>
                </a:solidFill>
                <a:cs typeface="Calibri Light"/>
              </a:rPr>
              <a:t>  </a:t>
            </a:r>
            <a:endParaRPr lang="en-US"/>
          </a:p>
        </p:txBody>
      </p:sp>
      <p:pic>
        <p:nvPicPr>
          <p:cNvPr id="6" name="Picture 2" descr="An orange and white cat with its mouth open&#10;&#10;Description generated with very high confidence">
            <a:extLst>
              <a:ext uri="{FF2B5EF4-FFF2-40B4-BE49-F238E27FC236}">
                <a16:creationId xmlns:a16="http://schemas.microsoft.com/office/drawing/2014/main" id="{9D9BC2C8-EA9F-4B72-8485-418442051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950" y="1849593"/>
            <a:ext cx="4197759" cy="31588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3963526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/>
          </p:cNvSpPr>
          <p:nvPr/>
        </p:nvSpPr>
        <p:spPr>
          <a:xfrm>
            <a:off x="0" y="350865"/>
            <a:ext cx="12192000" cy="977392"/>
          </a:xfrm>
          <a:prstGeom prst="rect">
            <a:avLst/>
          </a:prstGeom>
          <a:solidFill>
            <a:schemeClr val="accent1"/>
          </a:solidFill>
        </p:spPr>
        <p:txBody>
          <a:bodyPr vert="horz" lIns="121920" tIns="60960" rIns="121920" bIns="6096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333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3200" y="1641475"/>
            <a:ext cx="11785600" cy="44704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>
              <a:spcAft>
                <a:spcPts val="600"/>
              </a:spcAft>
            </a:pPr>
            <a:r>
              <a:rPr lang="en-US" sz="3000"/>
              <a:t>Document</a:t>
            </a:r>
            <a:r>
              <a:rPr lang="en-US" sz="3000">
                <a:cs typeface="Calibri"/>
              </a:rPr>
              <a:t> current workflow</a:t>
            </a:r>
          </a:p>
          <a:p>
            <a:pPr marL="227965" indent="-227965">
              <a:spcAft>
                <a:spcPts val="600"/>
              </a:spcAft>
            </a:pPr>
            <a:r>
              <a:rPr lang="en-US" sz="3000">
                <a:cs typeface="Calibri"/>
              </a:rPr>
              <a:t>Review system documentation (particularly if you have been using the system for a while and have gone through software upgrades)</a:t>
            </a:r>
          </a:p>
          <a:p>
            <a:pPr marL="227965" indent="-227965">
              <a:spcAft>
                <a:spcPts val="600"/>
              </a:spcAft>
            </a:pPr>
            <a:r>
              <a:rPr lang="en-US" sz="3000">
                <a:cs typeface="Calibri"/>
              </a:rPr>
              <a:t>Determine the desired result of the workflow</a:t>
            </a:r>
          </a:p>
          <a:p>
            <a:pPr marL="227965" indent="-227965">
              <a:spcAft>
                <a:spcPts val="600"/>
              </a:spcAft>
            </a:pPr>
            <a:r>
              <a:rPr lang="en-US" sz="3000">
                <a:cs typeface="Calibri"/>
              </a:rPr>
              <a:t>Are any steps duplicates? Can any be combined?</a:t>
            </a:r>
          </a:p>
          <a:p>
            <a:pPr marL="227965" indent="-227965">
              <a:spcAft>
                <a:spcPts val="600"/>
              </a:spcAft>
            </a:pPr>
            <a:r>
              <a:rPr lang="en-US" sz="3000">
                <a:cs typeface="Calibri"/>
              </a:rPr>
              <a:t>Are there batch processes that could be used?</a:t>
            </a:r>
          </a:p>
          <a:p>
            <a:pPr marL="227965" indent="-227965">
              <a:spcAft>
                <a:spcPts val="600"/>
              </a:spcAft>
            </a:pPr>
            <a:endParaRPr lang="en-US" sz="3000"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431800"/>
            <a:ext cx="11785600" cy="914400"/>
          </a:xfrm>
        </p:spPr>
        <p:txBody>
          <a:bodyPr>
            <a:normAutofit/>
          </a:bodyPr>
          <a:lstStyle/>
          <a:p>
            <a:pPr algn="l"/>
            <a:r>
              <a:rPr lang="en-US" b="1">
                <a:solidFill>
                  <a:schemeClr val="bg1"/>
                </a:solidFill>
              </a:rPr>
              <a:t>General Procedures</a:t>
            </a:r>
          </a:p>
        </p:txBody>
      </p:sp>
    </p:spTree>
    <p:extLst>
      <p:ext uri="{BB962C8B-B14F-4D97-AF65-F5344CB8AC3E}">
        <p14:creationId xmlns:p14="http://schemas.microsoft.com/office/powerpoint/2010/main" val="805526031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/>
          </p:cNvSpPr>
          <p:nvPr/>
        </p:nvSpPr>
        <p:spPr>
          <a:xfrm>
            <a:off x="0" y="350865"/>
            <a:ext cx="12192000" cy="977392"/>
          </a:xfrm>
          <a:prstGeom prst="rect">
            <a:avLst/>
          </a:prstGeom>
          <a:noFill/>
        </p:spPr>
        <p:txBody>
          <a:bodyPr vert="horz" lIns="121920" tIns="60960" rIns="121920" bIns="6096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333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431800"/>
            <a:ext cx="11785600" cy="914400"/>
          </a:xfrm>
        </p:spPr>
        <p:txBody>
          <a:bodyPr>
            <a:norm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cs typeface="Calibri Light"/>
              </a:rPr>
              <a:t>Original Weeding Workflow</a:t>
            </a:r>
          </a:p>
        </p:txBody>
      </p:sp>
      <p:pic>
        <p:nvPicPr>
          <p:cNvPr id="3" name="Picture 5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2A1FD592-F98B-472C-8AAC-95160B50E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30" y="1931689"/>
            <a:ext cx="8245432" cy="4310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741A0E84-8C81-46D9-9F43-5A0EF1F7B537}"/>
              </a:ext>
            </a:extLst>
          </p:cNvPr>
          <p:cNvSpPr txBox="1">
            <a:spLocks/>
          </p:cNvSpPr>
          <p:nvPr/>
        </p:nvSpPr>
        <p:spPr>
          <a:xfrm>
            <a:off x="8723746" y="1928461"/>
            <a:ext cx="3265055" cy="4312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965" indent="-227965">
              <a:spcAft>
                <a:spcPts val="600"/>
              </a:spcAft>
            </a:pPr>
            <a:r>
              <a:rPr lang="en-US" sz="3000"/>
              <a:t>1</a:t>
            </a:r>
            <a:r>
              <a:rPr lang="en-US" sz="3000">
                <a:cs typeface="Calibri"/>
              </a:rPr>
              <a:t> person working 1/2 time</a:t>
            </a:r>
          </a:p>
          <a:p>
            <a:pPr marL="227965" indent="-227965">
              <a:spcAft>
                <a:spcPts val="600"/>
              </a:spcAft>
            </a:pPr>
            <a:r>
              <a:rPr lang="en-US" sz="3000">
                <a:cs typeface="Calibri"/>
              </a:rPr>
              <a:t>No other projects or responsibilities</a:t>
            </a:r>
          </a:p>
          <a:p>
            <a:pPr marL="227965" indent="-227965">
              <a:spcAft>
                <a:spcPts val="600"/>
              </a:spcAft>
            </a:pPr>
            <a:r>
              <a:rPr lang="en-US" sz="3000">
                <a:cs typeface="Calibri"/>
              </a:rPr>
              <a:t>1 cart finished in 2 days</a:t>
            </a:r>
          </a:p>
          <a:p>
            <a:pPr marL="227965" indent="-227965">
              <a:spcAft>
                <a:spcPts val="600"/>
              </a:spcAft>
            </a:pPr>
            <a:r>
              <a:rPr lang="en-US" sz="3000">
                <a:cs typeface="Calibri"/>
              </a:rPr>
              <a:t>Average of 400 items per month</a:t>
            </a:r>
          </a:p>
          <a:p>
            <a:pPr marL="227965" indent="-227965">
              <a:spcAft>
                <a:spcPts val="600"/>
              </a:spcAft>
            </a:pPr>
            <a:endParaRPr lang="en-US" sz="3000">
              <a:cs typeface="Calibri"/>
            </a:endParaRPr>
          </a:p>
          <a:p>
            <a:pPr marL="227965" indent="-227965">
              <a:spcAft>
                <a:spcPts val="600"/>
              </a:spcAft>
            </a:pPr>
            <a:endParaRPr lang="en-US" sz="3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8821461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/>
          </p:cNvSpPr>
          <p:nvPr/>
        </p:nvSpPr>
        <p:spPr>
          <a:xfrm>
            <a:off x="0" y="350865"/>
            <a:ext cx="12192000" cy="977392"/>
          </a:xfrm>
          <a:prstGeom prst="rect">
            <a:avLst/>
          </a:prstGeom>
          <a:noFill/>
        </p:spPr>
        <p:txBody>
          <a:bodyPr vert="horz" lIns="121920" tIns="60960" rIns="121920" bIns="6096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333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723747" y="1928462"/>
            <a:ext cx="3265055" cy="431206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27965" indent="-227965">
              <a:spcAft>
                <a:spcPts val="600"/>
              </a:spcAft>
            </a:pPr>
            <a:r>
              <a:rPr lang="en-US" sz="3000"/>
              <a:t>1</a:t>
            </a:r>
            <a:r>
              <a:rPr lang="en-US" sz="3000">
                <a:cs typeface="Calibri"/>
              </a:rPr>
              <a:t> person working ¾ time</a:t>
            </a:r>
          </a:p>
          <a:p>
            <a:pPr marL="227965" indent="-227965">
              <a:spcAft>
                <a:spcPts val="600"/>
              </a:spcAft>
            </a:pPr>
            <a:r>
              <a:rPr lang="en-US" sz="3000">
                <a:cs typeface="Calibri"/>
              </a:rPr>
              <a:t>Lots of other projects &amp; responsibilities</a:t>
            </a:r>
          </a:p>
          <a:p>
            <a:pPr marL="227965" indent="-227965">
              <a:spcAft>
                <a:spcPts val="600"/>
              </a:spcAft>
            </a:pPr>
            <a:r>
              <a:rPr lang="en-US" sz="3000">
                <a:cs typeface="Calibri"/>
              </a:rPr>
              <a:t>1 cart finished in ½ a day</a:t>
            </a:r>
          </a:p>
          <a:p>
            <a:pPr marL="227965" indent="-227965">
              <a:spcAft>
                <a:spcPts val="600"/>
              </a:spcAft>
            </a:pPr>
            <a:r>
              <a:rPr lang="en-US" sz="3000">
                <a:cs typeface="Calibri"/>
              </a:rPr>
              <a:t>Average of 3,000 items per month</a:t>
            </a:r>
          </a:p>
          <a:p>
            <a:pPr marL="227965" indent="-227965">
              <a:spcAft>
                <a:spcPts val="600"/>
              </a:spcAft>
            </a:pPr>
            <a:endParaRPr lang="en-US" sz="3000">
              <a:cs typeface="Calibri"/>
            </a:endParaRPr>
          </a:p>
          <a:p>
            <a:pPr marL="227965" indent="-227965">
              <a:spcAft>
                <a:spcPts val="600"/>
              </a:spcAft>
            </a:pPr>
            <a:endParaRPr lang="en-US" sz="3000"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431800"/>
            <a:ext cx="11785600" cy="914400"/>
          </a:xfrm>
        </p:spPr>
        <p:txBody>
          <a:bodyPr>
            <a:norm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</a:rPr>
              <a:t>Revised Weeding</a:t>
            </a:r>
            <a:r>
              <a:rPr lang="en-US" b="1">
                <a:solidFill>
                  <a:schemeClr val="accent2"/>
                </a:solidFill>
                <a:cs typeface="Calibri Light"/>
              </a:rPr>
              <a:t> Workflow</a:t>
            </a:r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3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5F4D0C2-EF00-4D5C-9483-4AE44CCB0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94" y="1924818"/>
            <a:ext cx="8156367" cy="4324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7052482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/>
          </p:cNvSpPr>
          <p:nvPr/>
        </p:nvSpPr>
        <p:spPr>
          <a:xfrm>
            <a:off x="0" y="2940304"/>
            <a:ext cx="12192000" cy="977392"/>
          </a:xfrm>
          <a:prstGeom prst="rect">
            <a:avLst/>
          </a:prstGeom>
          <a:solidFill>
            <a:schemeClr val="accent1"/>
          </a:solidFill>
        </p:spPr>
        <p:txBody>
          <a:bodyPr vert="horz" lIns="121920" tIns="60960" rIns="121920" bIns="6096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333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971800"/>
            <a:ext cx="11785600" cy="914400"/>
          </a:xfrm>
        </p:spPr>
        <p:txBody>
          <a:bodyPr>
            <a:normAutofit/>
          </a:bodyPr>
          <a:lstStyle/>
          <a:p>
            <a:pPr algn="l"/>
            <a:r>
              <a:rPr lang="en-US" b="1">
                <a:solidFill>
                  <a:schemeClr val="bg1"/>
                </a:solidFill>
              </a:rPr>
              <a:t>Auditing the Security of your ILS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175559-402D-4DEE-9F2D-AB4F86E11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862" y="2024062"/>
            <a:ext cx="4214813" cy="2809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9710368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3200" y="512763"/>
            <a:ext cx="11785600" cy="5764212"/>
          </a:xfrm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sz="4400">
                <a:solidFill>
                  <a:schemeClr val="accent2"/>
                </a:solidFill>
              </a:rPr>
              <a:t>Basic Principles of ILS Server Security</a:t>
            </a:r>
          </a:p>
          <a:p>
            <a:pPr>
              <a:lnSpc>
                <a:spcPct val="114000"/>
              </a:lnSpc>
            </a:pPr>
            <a:r>
              <a:rPr lang="en-US" sz="3000"/>
              <a:t>Grant access only to staff members who absolutely need it</a:t>
            </a:r>
          </a:p>
          <a:p>
            <a:pPr>
              <a:lnSpc>
                <a:spcPct val="114000"/>
              </a:lnSpc>
            </a:pPr>
            <a:r>
              <a:rPr lang="en-US" sz="3000"/>
              <a:t>Grant the minimum amount of permissions staff need to do their jobs</a:t>
            </a:r>
          </a:p>
          <a:p>
            <a:pPr>
              <a:lnSpc>
                <a:spcPct val="114000"/>
              </a:lnSpc>
            </a:pPr>
            <a:r>
              <a:rPr lang="en-US" sz="3000"/>
              <a:t>Enforce strong password policies</a:t>
            </a:r>
          </a:p>
          <a:p>
            <a:pPr>
              <a:lnSpc>
                <a:spcPct val="114000"/>
              </a:lnSpc>
            </a:pPr>
            <a:r>
              <a:rPr lang="en-US" sz="3000"/>
              <a:t>Disable remote access to your server unless it’s absolutely needed</a:t>
            </a:r>
          </a:p>
          <a:p>
            <a:pPr>
              <a:lnSpc>
                <a:spcPct val="114000"/>
              </a:lnSpc>
            </a:pPr>
            <a:r>
              <a:rPr lang="en-US" sz="3000"/>
              <a:t>Regularly monitor system logs, login records, etc. </a:t>
            </a:r>
          </a:p>
        </p:txBody>
      </p:sp>
    </p:spTree>
    <p:extLst>
      <p:ext uri="{BB962C8B-B14F-4D97-AF65-F5344CB8AC3E}">
        <p14:creationId xmlns:p14="http://schemas.microsoft.com/office/powerpoint/2010/main" val="657672342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3200" y="512763"/>
            <a:ext cx="11785600" cy="5764212"/>
          </a:xfrm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sz="4400">
                <a:solidFill>
                  <a:schemeClr val="accent2"/>
                </a:solidFill>
              </a:rPr>
              <a:t>What We’ve Done at the Kraemer Family Library</a:t>
            </a:r>
          </a:p>
          <a:p>
            <a:pPr>
              <a:lnSpc>
                <a:spcPct val="114000"/>
              </a:lnSpc>
            </a:pPr>
            <a:r>
              <a:rPr lang="en-US" sz="2400"/>
              <a:t>First, reviewed server logs and noticed repeated attempts to access our server via SSH from outside the United States</a:t>
            </a:r>
          </a:p>
          <a:p>
            <a:pPr>
              <a:lnSpc>
                <a:spcPct val="114000"/>
              </a:lnSpc>
            </a:pPr>
            <a:r>
              <a:rPr lang="en-US" sz="2400"/>
              <a:t>Locked down SSH access to our campus IP range, automatically denying access from off campus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4BBE10-C8F8-4334-8B93-A71A83018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57" y="3292918"/>
            <a:ext cx="5688240" cy="3306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911A7F-D5F1-41A9-BBC5-18C921F276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261" b="70830"/>
          <a:stretch/>
        </p:blipFill>
        <p:spPr>
          <a:xfrm>
            <a:off x="3724266" y="3722299"/>
            <a:ext cx="7253344" cy="17641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6C02F6-7244-4654-B01B-5836783B234C}"/>
              </a:ext>
            </a:extLst>
          </p:cNvPr>
          <p:cNvSpPr/>
          <p:nvPr/>
        </p:nvSpPr>
        <p:spPr>
          <a:xfrm>
            <a:off x="3724266" y="4946062"/>
            <a:ext cx="5073719" cy="310551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406967769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3200" y="512763"/>
            <a:ext cx="11785600" cy="5764212"/>
          </a:xfrm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sz="4400">
                <a:solidFill>
                  <a:schemeClr val="accent2"/>
                </a:solidFill>
              </a:rPr>
              <a:t>What We’ve Done, cont. </a:t>
            </a:r>
          </a:p>
          <a:p>
            <a:pPr>
              <a:lnSpc>
                <a:spcPct val="114000"/>
              </a:lnSpc>
            </a:pPr>
            <a:r>
              <a:rPr lang="en-US" sz="2400"/>
              <a:t>Next, we reviewed the staff password features in our ILS and enabled password policies</a:t>
            </a:r>
          </a:p>
          <a:p>
            <a:pPr>
              <a:lnSpc>
                <a:spcPct val="114000"/>
              </a:lnSpc>
            </a:pPr>
            <a:r>
              <a:rPr lang="en-US" sz="2400"/>
              <a:t>We now require:</a:t>
            </a:r>
          </a:p>
          <a:p>
            <a:pPr lvl="1">
              <a:lnSpc>
                <a:spcPct val="114000"/>
              </a:lnSpc>
            </a:pPr>
            <a:r>
              <a:rPr lang="en-US" sz="2000"/>
              <a:t>8-character minimum passwords</a:t>
            </a:r>
          </a:p>
          <a:p>
            <a:pPr lvl="1">
              <a:lnSpc>
                <a:spcPct val="114000"/>
              </a:lnSpc>
            </a:pPr>
            <a:r>
              <a:rPr lang="en-US" sz="2000"/>
              <a:t>At least one lowercase character</a:t>
            </a:r>
          </a:p>
          <a:p>
            <a:pPr lvl="1">
              <a:lnSpc>
                <a:spcPct val="114000"/>
              </a:lnSpc>
            </a:pPr>
            <a:r>
              <a:rPr lang="en-US" sz="2000"/>
              <a:t>At least one uppercase character</a:t>
            </a:r>
          </a:p>
          <a:p>
            <a:pPr lvl="1">
              <a:lnSpc>
                <a:spcPct val="114000"/>
              </a:lnSpc>
            </a:pPr>
            <a:r>
              <a:rPr lang="en-US" sz="2000"/>
              <a:t>At least one non-alphabetic character</a:t>
            </a:r>
          </a:p>
          <a:p>
            <a:pPr lvl="1">
              <a:lnSpc>
                <a:spcPct val="114000"/>
              </a:lnSpc>
            </a:pPr>
            <a:r>
              <a:rPr lang="en-US" sz="2000"/>
              <a:t>Passwords to be updated annually</a:t>
            </a:r>
          </a:p>
          <a:p>
            <a:pPr lvl="1">
              <a:lnSpc>
                <a:spcPct val="114000"/>
              </a:lnSpc>
            </a:pPr>
            <a:r>
              <a:rPr lang="en-US" sz="2000"/>
              <a:t>New passwords to differ from old passwords</a:t>
            </a:r>
          </a:p>
          <a:p>
            <a:pPr lvl="1">
              <a:lnSpc>
                <a:spcPct val="114000"/>
              </a:lnSpc>
            </a:pPr>
            <a:endParaRPr lang="en-US" sz="20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3585BF-8D7D-44F6-900B-402A58FC9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394" y="2040656"/>
            <a:ext cx="5337739" cy="4390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118993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/>
          </p:cNvSpPr>
          <p:nvPr/>
        </p:nvSpPr>
        <p:spPr>
          <a:xfrm>
            <a:off x="0" y="449770"/>
            <a:ext cx="12192000" cy="977392"/>
          </a:xfrm>
          <a:prstGeom prst="rect">
            <a:avLst/>
          </a:prstGeom>
          <a:solidFill>
            <a:schemeClr val="accent1"/>
          </a:solidFill>
        </p:spPr>
        <p:txBody>
          <a:bodyPr vert="horz" lIns="121920" tIns="60960" rIns="121920" bIns="6096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333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3200" y="1762124"/>
            <a:ext cx="11785600" cy="420687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27965" indent="-227965">
              <a:spcAft>
                <a:spcPts val="1200"/>
              </a:spcAft>
            </a:pPr>
            <a:r>
              <a:rPr lang="en-US" sz="3000"/>
              <a:t>A systematic review of your library’s integrated library system (ILS) with the goal of securing, optimizing, and documenting its configuration. </a:t>
            </a:r>
            <a:endParaRPr lang="en-US"/>
          </a:p>
          <a:p>
            <a:pPr marL="227965" indent="-227965">
              <a:spcAft>
                <a:spcPts val="1200"/>
              </a:spcAft>
            </a:pPr>
            <a:r>
              <a:rPr lang="en-US" sz="3000"/>
              <a:t>An excellent opportunity to revisit past decisions to see if they still make sense. </a:t>
            </a:r>
            <a:endParaRPr lang="en-US" sz="3000">
              <a:cs typeface="Calibri"/>
            </a:endParaRPr>
          </a:p>
          <a:p>
            <a:pPr marL="227965" indent="-227965">
              <a:spcAft>
                <a:spcPts val="1200"/>
              </a:spcAft>
            </a:pPr>
            <a:r>
              <a:rPr lang="en-US" sz="3000"/>
              <a:t>A chance to access, create, and preserve institutional memory around your ILS. </a:t>
            </a:r>
          </a:p>
          <a:p>
            <a:pPr marL="227965" indent="-227965">
              <a:spcAft>
                <a:spcPts val="1200"/>
              </a:spcAft>
            </a:pPr>
            <a:r>
              <a:rPr lang="en-US" sz="3000">
                <a:cs typeface="Calibri"/>
              </a:rPr>
              <a:t>Documentation and understanding of your system in the event of a future migration.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512762"/>
            <a:ext cx="11785600" cy="914400"/>
          </a:xfrm>
        </p:spPr>
        <p:txBody>
          <a:bodyPr>
            <a:normAutofit/>
          </a:bodyPr>
          <a:lstStyle/>
          <a:p>
            <a:pPr algn="l"/>
            <a:r>
              <a:rPr lang="en-US" b="1">
                <a:solidFill>
                  <a:schemeClr val="bg1"/>
                </a:solidFill>
              </a:rPr>
              <a:t>What is an ILS Audit?</a:t>
            </a:r>
          </a:p>
        </p:txBody>
      </p:sp>
    </p:spTree>
    <p:extLst>
      <p:ext uri="{BB962C8B-B14F-4D97-AF65-F5344CB8AC3E}">
        <p14:creationId xmlns:p14="http://schemas.microsoft.com/office/powerpoint/2010/main" val="3242190924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3200" y="512763"/>
            <a:ext cx="11785600" cy="5764212"/>
          </a:xfrm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sz="4400">
                <a:solidFill>
                  <a:schemeClr val="accent2"/>
                </a:solidFill>
              </a:rPr>
              <a:t>What We’ve Done, cont. </a:t>
            </a:r>
          </a:p>
          <a:p>
            <a:pPr>
              <a:lnSpc>
                <a:spcPct val="114000"/>
              </a:lnSpc>
            </a:pPr>
            <a:r>
              <a:rPr lang="en-US" sz="2400"/>
              <a:t>Finally, we began a systematic review of staff permissions in Sierra. </a:t>
            </a:r>
          </a:p>
          <a:p>
            <a:pPr>
              <a:lnSpc>
                <a:spcPct val="114000"/>
              </a:lnSpc>
            </a:pPr>
            <a:r>
              <a:rPr lang="en-US" sz="2400"/>
              <a:t>We produced a spreadsheet listing every available permission and who it’s assigned to as a first step to removing unneeded permissions.  </a:t>
            </a:r>
            <a:endParaRPr lang="en-US" sz="2000"/>
          </a:p>
          <a:p>
            <a:pPr lvl="1">
              <a:lnSpc>
                <a:spcPct val="114000"/>
              </a:lnSpc>
            </a:pPr>
            <a:endParaRPr lang="en-US" sz="20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E76A41-ED76-43D7-9667-65DD6C70E0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415"/>
          <a:stretch/>
        </p:blipFill>
        <p:spPr>
          <a:xfrm>
            <a:off x="452748" y="2966683"/>
            <a:ext cx="11079469" cy="3542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9B7D00A3-0706-4F8B-A307-2FA6437A36BA}"/>
              </a:ext>
            </a:extLst>
          </p:cNvPr>
          <p:cNvSpPr/>
          <p:nvPr/>
        </p:nvSpPr>
        <p:spPr>
          <a:xfrm>
            <a:off x="4618182" y="3131127"/>
            <a:ext cx="535709" cy="92364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53E3EB8F-CC8D-4478-B022-34E28A053137}"/>
              </a:ext>
            </a:extLst>
          </p:cNvPr>
          <p:cNvSpPr/>
          <p:nvPr/>
        </p:nvSpPr>
        <p:spPr>
          <a:xfrm>
            <a:off x="6871855" y="3131127"/>
            <a:ext cx="434110" cy="92364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1749BDA1-6125-4A96-AD45-B846997CE8B4}"/>
              </a:ext>
            </a:extLst>
          </p:cNvPr>
          <p:cNvSpPr/>
          <p:nvPr/>
        </p:nvSpPr>
        <p:spPr>
          <a:xfrm>
            <a:off x="6871855" y="3149600"/>
            <a:ext cx="4671598" cy="92364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20588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/>
          </p:cNvSpPr>
          <p:nvPr/>
        </p:nvSpPr>
        <p:spPr>
          <a:xfrm>
            <a:off x="0" y="350865"/>
            <a:ext cx="12192000" cy="977392"/>
          </a:xfrm>
          <a:prstGeom prst="rect">
            <a:avLst/>
          </a:prstGeom>
          <a:solidFill>
            <a:schemeClr val="accent1"/>
          </a:solidFill>
        </p:spPr>
        <p:txBody>
          <a:bodyPr vert="horz" lIns="121920" tIns="60960" rIns="121920" bIns="6096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333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3200" y="1641475"/>
            <a:ext cx="4581236" cy="447040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27965" indent="-227965">
              <a:spcAft>
                <a:spcPts val="600"/>
              </a:spcAft>
            </a:pPr>
            <a:r>
              <a:rPr lang="en-US" sz="3000" dirty="0">
                <a:cs typeface="Calibri"/>
              </a:rPr>
              <a:t>Review loan rules</a:t>
            </a:r>
          </a:p>
          <a:p>
            <a:pPr marL="685154" lvl="1" indent="-227965">
              <a:spcAft>
                <a:spcPts val="600"/>
              </a:spcAft>
            </a:pPr>
            <a:r>
              <a:rPr lang="en-US" sz="2600" dirty="0">
                <a:cs typeface="Calibri"/>
              </a:rPr>
              <a:t>Why you need to do preparatory cleanup of components that determine your loan rules, for instance, patron types, shelving locations, etc. first</a:t>
            </a:r>
          </a:p>
          <a:p>
            <a:pPr marL="227965" indent="-227965">
              <a:spcAft>
                <a:spcPts val="600"/>
              </a:spcAft>
            </a:pPr>
            <a:r>
              <a:rPr lang="en-US" sz="3000" dirty="0">
                <a:cs typeface="Calibri"/>
              </a:rPr>
              <a:t>Need to speak to users about loan rules</a:t>
            </a:r>
          </a:p>
          <a:p>
            <a:pPr marL="227965" indent="-227965">
              <a:spcAft>
                <a:spcPts val="600"/>
              </a:spcAft>
            </a:pPr>
            <a:r>
              <a:rPr lang="en-US" sz="3000" dirty="0">
                <a:cs typeface="Calibri"/>
              </a:rPr>
              <a:t>Update SCAT table</a:t>
            </a:r>
          </a:p>
          <a:p>
            <a:pPr marL="227965" indent="-227965">
              <a:spcAft>
                <a:spcPts val="600"/>
              </a:spcAft>
            </a:pPr>
            <a:r>
              <a:rPr lang="en-US" sz="3000" dirty="0">
                <a:cs typeface="Calibri"/>
              </a:rPr>
              <a:t>And much, much more</a:t>
            </a:r>
          </a:p>
          <a:p>
            <a:pPr marL="227965" indent="-227965">
              <a:spcAft>
                <a:spcPts val="600"/>
              </a:spcAft>
            </a:pPr>
            <a:endParaRPr lang="en-US" sz="3000" dirty="0"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431800"/>
            <a:ext cx="11785600" cy="914400"/>
          </a:xfrm>
        </p:spPr>
        <p:txBody>
          <a:bodyPr>
            <a:normAutofit/>
          </a:bodyPr>
          <a:lstStyle/>
          <a:p>
            <a:pPr algn="l"/>
            <a:r>
              <a:rPr lang="en-US" b="1">
                <a:solidFill>
                  <a:schemeClr val="bg1"/>
                </a:solidFill>
              </a:rPr>
              <a:t>Future Steps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5B7A7C-908B-4524-9830-17E8BE648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890" y="1716523"/>
            <a:ext cx="6624083" cy="23625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196045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/>
          </p:cNvSpPr>
          <p:nvPr/>
        </p:nvSpPr>
        <p:spPr>
          <a:xfrm>
            <a:off x="0" y="350865"/>
            <a:ext cx="12192000" cy="977392"/>
          </a:xfrm>
          <a:prstGeom prst="rect">
            <a:avLst/>
          </a:prstGeom>
          <a:solidFill>
            <a:schemeClr val="accent1"/>
          </a:solidFill>
        </p:spPr>
        <p:txBody>
          <a:bodyPr vert="horz" lIns="121920" tIns="60960" rIns="121920" bIns="6096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333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431800"/>
            <a:ext cx="11785600" cy="914400"/>
          </a:xfrm>
        </p:spPr>
        <p:txBody>
          <a:bodyPr>
            <a:normAutofit/>
          </a:bodyPr>
          <a:lstStyle/>
          <a:p>
            <a:pPr algn="l"/>
            <a:r>
              <a:rPr lang="en-US" b="1">
                <a:solidFill>
                  <a:schemeClr val="bg1"/>
                </a:solidFill>
              </a:rPr>
              <a:t>Thank You! Questions/Comments?</a:t>
            </a:r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F340707-E918-4713-8D38-BA1C05424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77" y="3201899"/>
            <a:ext cx="4597722" cy="3059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32B343-029C-49A3-8AF3-99310CCE81F7}"/>
              </a:ext>
            </a:extLst>
          </p:cNvPr>
          <p:cNvSpPr txBox="1"/>
          <p:nvPr/>
        </p:nvSpPr>
        <p:spPr>
          <a:xfrm>
            <a:off x="445677" y="1663848"/>
            <a:ext cx="83960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Joel Tonyan: </a:t>
            </a:r>
            <a:r>
              <a:rPr lang="en-US" sz="2800">
                <a:hlinkClick r:id="rId4"/>
              </a:rPr>
              <a:t>jtonyan@uccs.edu</a:t>
            </a:r>
            <a:endParaRPr lang="en-US" sz="2800"/>
          </a:p>
          <a:p>
            <a:r>
              <a:rPr lang="en-US" sz="2800"/>
              <a:t>Lynn Gates: </a:t>
            </a:r>
            <a:r>
              <a:rPr lang="en-US" sz="2800">
                <a:hlinkClick r:id="rId5"/>
              </a:rPr>
              <a:t>lgates@uccs.edu</a:t>
            </a:r>
            <a:endParaRPr lang="en-US" sz="2800"/>
          </a:p>
          <a:p>
            <a:pPr defTabSz="609585"/>
            <a:r>
              <a:rPr lang="en-US" sz="2800"/>
              <a:t>Federico Martínez-García Jr: </a:t>
            </a:r>
            <a:r>
              <a:rPr lang="en-US" sz="2800">
                <a:hlinkClick r:id="rId6"/>
              </a:rPr>
              <a:t>fmartin3@uccs.edu</a:t>
            </a:r>
            <a:r>
              <a:rPr lang="en-US" sz="2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003967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3200" y="1518807"/>
            <a:ext cx="5791200" cy="47922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US" sz="2400" b="1" dirty="0"/>
              <a:t>Kraemer Family Library—</a:t>
            </a:r>
            <a:r>
              <a:rPr lang="en-US" sz="2400" dirty="0"/>
              <a:t>Midsize</a:t>
            </a:r>
            <a:r>
              <a:rPr lang="en-US" sz="2400" b="1" dirty="0"/>
              <a:t> </a:t>
            </a:r>
            <a:r>
              <a:rPr lang="en-US" sz="2400" dirty="0"/>
              <a:t>academic library serving a community of approximately 12,000+ users</a:t>
            </a:r>
            <a:br>
              <a:rPr lang="en-US" sz="2400" dirty="0"/>
            </a:br>
            <a:endParaRPr lang="en-US" sz="2400" dirty="0">
              <a:cs typeface="Calibri" panose="020F0502020204030204"/>
            </a:endParaRPr>
          </a:p>
          <a:p>
            <a:pPr marL="227965" indent="-227965"/>
            <a:r>
              <a:rPr lang="en-US" sz="2400" b="1" dirty="0"/>
              <a:t>ILS —</a:t>
            </a:r>
            <a:r>
              <a:rPr lang="en-US" sz="2400" dirty="0"/>
              <a:t>Currently running Innovative Interface’s Sierra, v. 4.1, hosted. </a:t>
            </a:r>
            <a:br>
              <a:rPr lang="en-US" sz="2400" dirty="0"/>
            </a:br>
            <a:endParaRPr lang="en-US" sz="2400" dirty="0">
              <a:cs typeface="Calibri" panose="020F0502020204030204"/>
            </a:endParaRPr>
          </a:p>
          <a:p>
            <a:pPr marL="227965" indent="-227965"/>
            <a:r>
              <a:rPr lang="en-US" sz="2400" b="1" dirty="0"/>
              <a:t>Longtime Innovative user</a:t>
            </a:r>
            <a:r>
              <a:rPr lang="en-US" sz="2400" dirty="0"/>
              <a:t>—Began using INNO-PAC in 1998, then migrated to Millennium, and moved to Sierra in 2012.</a:t>
            </a:r>
            <a:endParaRPr lang="en-US" sz="2400" dirty="0"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546895"/>
            <a:ext cx="11785600" cy="748505"/>
          </a:xfrm>
        </p:spPr>
        <p:txBody>
          <a:bodyPr>
            <a:norm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</a:rPr>
              <a:t>Who We Are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525" y="1518808"/>
            <a:ext cx="5427101" cy="3617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958247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/>
          </p:cNvSpPr>
          <p:nvPr/>
        </p:nvSpPr>
        <p:spPr>
          <a:xfrm>
            <a:off x="0" y="449770"/>
            <a:ext cx="12192000" cy="977392"/>
          </a:xfrm>
          <a:prstGeom prst="rect">
            <a:avLst/>
          </a:prstGeom>
          <a:solidFill>
            <a:schemeClr val="accent1"/>
          </a:solidFill>
        </p:spPr>
        <p:txBody>
          <a:bodyPr vert="horz" lIns="121920" tIns="60960" rIns="121920" bIns="6096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333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3200" y="1762124"/>
            <a:ext cx="7389446" cy="468556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227965" indent="-227965">
              <a:spcAft>
                <a:spcPts val="1200"/>
              </a:spcAft>
            </a:pPr>
            <a:r>
              <a:rPr lang="en-US" sz="3000">
                <a:cs typeface="Calibri"/>
              </a:rPr>
              <a:t>Kraemer Family Library experienced a wave of retirements beginning in 2013. </a:t>
            </a:r>
          </a:p>
          <a:p>
            <a:pPr marL="227965" indent="-227965">
              <a:spcAft>
                <a:spcPts val="1200"/>
              </a:spcAft>
            </a:pPr>
            <a:r>
              <a:rPr lang="en-US" sz="3000">
                <a:cs typeface="Calibri"/>
              </a:rPr>
              <a:t>In 2014, we hired a new systems librarian, and in 2017 a new director of cataloging and a new director of access services. </a:t>
            </a:r>
          </a:p>
          <a:p>
            <a:pPr marL="227965" indent="-227965">
              <a:spcAft>
                <a:spcPts val="1200"/>
              </a:spcAft>
            </a:pPr>
            <a:r>
              <a:rPr lang="en-US" sz="3000">
                <a:cs typeface="Calibri"/>
              </a:rPr>
              <a:t>Along the way, we lost a LOT of institutional memory. </a:t>
            </a:r>
          </a:p>
          <a:p>
            <a:pPr marL="227965" indent="-227965">
              <a:spcAft>
                <a:spcPts val="1200"/>
              </a:spcAft>
            </a:pPr>
            <a:r>
              <a:rPr lang="en-US" sz="3000">
                <a:cs typeface="Calibri"/>
              </a:rPr>
              <a:t>Since 2014, upgraded from Sierra 1.6 to 4.1, each release adding functionality that we might not be taking advantage of in long established processes.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512762"/>
            <a:ext cx="11785600" cy="914400"/>
          </a:xfrm>
        </p:spPr>
        <p:txBody>
          <a:bodyPr>
            <a:normAutofit/>
          </a:bodyPr>
          <a:lstStyle/>
          <a:p>
            <a:pPr algn="l"/>
            <a:r>
              <a:rPr lang="en-US" b="1">
                <a:solidFill>
                  <a:schemeClr val="bg1"/>
                </a:solidFill>
              </a:rPr>
              <a:t>Why Did </a:t>
            </a:r>
            <a:r>
              <a:rPr lang="en-US" b="1" i="1">
                <a:solidFill>
                  <a:schemeClr val="bg1"/>
                </a:solidFill>
              </a:rPr>
              <a:t>We</a:t>
            </a:r>
            <a:r>
              <a:rPr lang="en-US" b="1">
                <a:solidFill>
                  <a:schemeClr val="bg1"/>
                </a:solidFill>
              </a:rPr>
              <a:t> Need to Conduct an ILS Audit?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AB94DA87-3E42-4BA3-BCCB-FD12A025D0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33" r="15000" b="-249"/>
          <a:stretch/>
        </p:blipFill>
        <p:spPr>
          <a:xfrm>
            <a:off x="7801708" y="1819869"/>
            <a:ext cx="3642711" cy="39314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947013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/>
          </p:cNvSpPr>
          <p:nvPr/>
        </p:nvSpPr>
        <p:spPr>
          <a:xfrm>
            <a:off x="0" y="2940304"/>
            <a:ext cx="12192000" cy="977392"/>
          </a:xfrm>
          <a:prstGeom prst="rect">
            <a:avLst/>
          </a:prstGeom>
          <a:solidFill>
            <a:schemeClr val="accent1"/>
          </a:solidFill>
        </p:spPr>
        <p:txBody>
          <a:bodyPr vert="horz" lIns="121920" tIns="60960" rIns="121920" bIns="6096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2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333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971800"/>
            <a:ext cx="11785600" cy="914400"/>
          </a:xfrm>
        </p:spPr>
        <p:txBody>
          <a:bodyPr>
            <a:normAutofit/>
          </a:bodyPr>
          <a:lstStyle/>
          <a:p>
            <a:pPr algn="l"/>
            <a:r>
              <a:rPr lang="en-US" sz="6000" b="1">
                <a:solidFill>
                  <a:schemeClr val="bg1"/>
                </a:solidFill>
              </a:rPr>
              <a:t>Getting Started</a:t>
            </a:r>
            <a:endParaRPr lang="en-US" sz="6000">
              <a:solidFill>
                <a:schemeClr val="bg1"/>
              </a:solidFill>
              <a:cs typeface="Calibri Light"/>
            </a:endParaRPr>
          </a:p>
        </p:txBody>
      </p:sp>
      <p:pic>
        <p:nvPicPr>
          <p:cNvPr id="11" name="Picture 10" descr="A cat sitting next to a computer&#10;&#10;Description generated with very high confidence">
            <a:extLst>
              <a:ext uri="{FF2B5EF4-FFF2-40B4-BE49-F238E27FC236}">
                <a16:creationId xmlns:a16="http://schemas.microsoft.com/office/drawing/2014/main" id="{C4175559-402D-4DEE-9F2D-AB4F86E11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588" y="1740754"/>
            <a:ext cx="3456977" cy="33764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973650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3200" y="512762"/>
            <a:ext cx="11785600" cy="585208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113999"/>
              </a:lnSpc>
              <a:buNone/>
            </a:pPr>
            <a:r>
              <a:rPr lang="en-US" sz="4400">
                <a:solidFill>
                  <a:schemeClr val="accent2"/>
                </a:solidFill>
              </a:rPr>
              <a:t>Assembling Your Team</a:t>
            </a:r>
            <a:endParaRPr lang="en-US">
              <a:solidFill>
                <a:schemeClr val="accent2"/>
              </a:solidFill>
            </a:endParaRPr>
          </a:p>
          <a:p>
            <a:pPr marL="227965" indent="-227965">
              <a:lnSpc>
                <a:spcPct val="113999"/>
              </a:lnSpc>
            </a:pPr>
            <a:r>
              <a:rPr lang="en-US" sz="3000">
                <a:cs typeface="Calibri"/>
              </a:rPr>
              <a:t>To conduct a sweeping audit of your system, you will need to assemble a diverse group of people: </a:t>
            </a:r>
          </a:p>
          <a:p>
            <a:pPr marL="685165" lvl="1" indent="-227965">
              <a:lnSpc>
                <a:spcPct val="113999"/>
              </a:lnSpc>
            </a:pPr>
            <a:r>
              <a:rPr lang="en-US" sz="2800" b="1">
                <a:cs typeface="Calibri"/>
              </a:rPr>
              <a:t>Systems administrator</a:t>
            </a:r>
          </a:p>
          <a:p>
            <a:pPr marL="685165" lvl="1" indent="-227965">
              <a:lnSpc>
                <a:spcPct val="113999"/>
              </a:lnSpc>
            </a:pPr>
            <a:r>
              <a:rPr lang="en-US" sz="2800" b="1">
                <a:cs typeface="Calibri"/>
              </a:rPr>
              <a:t>Head of cataloging</a:t>
            </a:r>
          </a:p>
          <a:p>
            <a:pPr marL="685165" lvl="1" indent="-227965">
              <a:lnSpc>
                <a:spcPct val="113999"/>
              </a:lnSpc>
            </a:pPr>
            <a:r>
              <a:rPr lang="en-US" sz="2800" b="1">
                <a:cs typeface="Calibri"/>
              </a:rPr>
              <a:t>Head of circulation/access services</a:t>
            </a:r>
          </a:p>
          <a:p>
            <a:pPr marL="685165" lvl="1" indent="-227965">
              <a:lnSpc>
                <a:spcPct val="113999"/>
              </a:lnSpc>
            </a:pPr>
            <a:r>
              <a:rPr lang="en-US" sz="2800" b="1">
                <a:cs typeface="Calibri"/>
              </a:rPr>
              <a:t>Longtime employees with broad knowledge of past decisions, systems migrations, and institutional history</a:t>
            </a:r>
          </a:p>
          <a:p>
            <a:pPr marL="227965" indent="-227965">
              <a:lnSpc>
                <a:spcPct val="113999"/>
              </a:lnSpc>
            </a:pPr>
            <a:r>
              <a:rPr lang="en-US" sz="3200">
                <a:cs typeface="Calibri"/>
              </a:rPr>
              <a:t>You may also need to rotate in employees with in-depth working knowledge of specific parts of the system</a:t>
            </a:r>
          </a:p>
          <a:p>
            <a:pPr marL="227965" indent="-227965">
              <a:lnSpc>
                <a:spcPct val="113999"/>
              </a:lnSpc>
            </a:pPr>
            <a:endParaRPr lang="en-US" sz="3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427735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3199" y="512762"/>
            <a:ext cx="11728825" cy="58520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3999"/>
              </a:lnSpc>
              <a:buNone/>
            </a:pPr>
            <a:r>
              <a:rPr lang="en-US" sz="4400">
                <a:solidFill>
                  <a:schemeClr val="accent2"/>
                </a:solidFill>
              </a:rPr>
              <a:t>How will you plan, collaborate, and document?</a:t>
            </a:r>
            <a:endParaRPr lang="en-US">
              <a:solidFill>
                <a:schemeClr val="accent2"/>
              </a:solidFill>
            </a:endParaRPr>
          </a:p>
          <a:p>
            <a:pPr marL="227965" indent="-227965">
              <a:lnSpc>
                <a:spcPct val="113999"/>
              </a:lnSpc>
            </a:pPr>
            <a:r>
              <a:rPr lang="en-US" sz="3000">
                <a:cs typeface="Calibri"/>
              </a:rPr>
              <a:t>What documentation do you already have about your system? </a:t>
            </a:r>
            <a:br>
              <a:rPr lang="en-US" sz="3000">
                <a:cs typeface="Calibri"/>
              </a:rPr>
            </a:br>
            <a:r>
              <a:rPr lang="en-US" sz="3000">
                <a:cs typeface="Calibri"/>
              </a:rPr>
              <a:t>Is it current?</a:t>
            </a:r>
          </a:p>
          <a:p>
            <a:pPr marL="227965" indent="-227965">
              <a:lnSpc>
                <a:spcPct val="113999"/>
              </a:lnSpc>
            </a:pPr>
            <a:r>
              <a:rPr lang="en-US" sz="3000">
                <a:cs typeface="Calibri"/>
              </a:rPr>
              <a:t>How and where will you store the</a:t>
            </a:r>
            <a:br>
              <a:rPr lang="en-US" sz="3000">
                <a:cs typeface="Calibri"/>
              </a:rPr>
            </a:br>
            <a:r>
              <a:rPr lang="en-US" sz="3000">
                <a:cs typeface="Calibri"/>
              </a:rPr>
              <a:t>documentation you produce?</a:t>
            </a:r>
          </a:p>
          <a:p>
            <a:pPr marL="227965" indent="-227965">
              <a:lnSpc>
                <a:spcPct val="113999"/>
              </a:lnSpc>
            </a:pPr>
            <a:r>
              <a:rPr lang="en-US" sz="3000">
                <a:cs typeface="Calibri"/>
              </a:rPr>
              <a:t>Are you going to standardize that </a:t>
            </a:r>
            <a:br>
              <a:rPr lang="en-US" sz="3000">
                <a:cs typeface="Calibri"/>
              </a:rPr>
            </a:br>
            <a:r>
              <a:rPr lang="en-US" sz="3000">
                <a:cs typeface="Calibri"/>
              </a:rPr>
              <a:t>documentation? </a:t>
            </a:r>
          </a:p>
          <a:p>
            <a:pPr marL="227965" indent="-227965">
              <a:lnSpc>
                <a:spcPct val="113999"/>
              </a:lnSpc>
            </a:pPr>
            <a:r>
              <a:rPr lang="en-US" sz="3000">
                <a:cs typeface="Calibri"/>
              </a:rPr>
              <a:t>Who should have access?</a:t>
            </a:r>
          </a:p>
        </p:txBody>
      </p:sp>
      <p:pic>
        <p:nvPicPr>
          <p:cNvPr id="1036" name="Picture 12" descr="Image result for cats worki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905" y="2662517"/>
            <a:ext cx="5134106" cy="32073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9921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3199" y="512762"/>
            <a:ext cx="11728825" cy="58520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3999"/>
              </a:lnSpc>
              <a:buNone/>
            </a:pPr>
            <a:r>
              <a:rPr lang="en-US" sz="4400">
                <a:solidFill>
                  <a:schemeClr val="accent2"/>
                </a:solidFill>
              </a:rPr>
              <a:t>Our Existing Documentation…</a:t>
            </a:r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C2EBE3-A1D2-4201-873A-07BBCA816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103" y="719298"/>
            <a:ext cx="3779537" cy="4939167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picture containing indoor, shelf, computer, table&#10;&#10;Description automatically generated">
            <a:extLst>
              <a:ext uri="{FF2B5EF4-FFF2-40B4-BE49-F238E27FC236}">
                <a16:creationId xmlns:a16="http://schemas.microsoft.com/office/drawing/2014/main" id="{87459D43-006B-43DA-9B03-3B276DE944D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8" y="1455173"/>
            <a:ext cx="3613802" cy="27103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BFACC3-D226-4385-B936-48A6920569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899" r="21771" b="16635"/>
          <a:stretch/>
        </p:blipFill>
        <p:spPr>
          <a:xfrm>
            <a:off x="3508077" y="2493390"/>
            <a:ext cx="3541654" cy="3871454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711433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DB4784B-B54F-4FE8-B9CB-B4DDA4351BC4}">
  <we:reference id="wa104381063" version="1.0.0.0" store="en-US" storeType="OMEX"/>
  <we:alternateReferences>
    <we:reference id="wa104381063" version="1.0.0.0" store="wa104381063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BD2CD825F75F47AB7F90D7525D9026" ma:contentTypeVersion="4" ma:contentTypeDescription="Create a new document." ma:contentTypeScope="" ma:versionID="8041a11f184428bfef5ff9c627e3c2e8">
  <xsd:schema xmlns:xsd="http://www.w3.org/2001/XMLSchema" xmlns:xs="http://www.w3.org/2001/XMLSchema" xmlns:p="http://schemas.microsoft.com/office/2006/metadata/properties" xmlns:ns2="ba05b014-6aab-4339-9331-93aad110910d" xmlns:ns3="dd97faca-84f1-44cc-8b2b-74f707fe0c6c" targetNamespace="http://schemas.microsoft.com/office/2006/metadata/properties" ma:root="true" ma:fieldsID="de8984422b3ac629274b2b4b6f7296a8" ns2:_="" ns3:_="">
    <xsd:import namespace="ba05b014-6aab-4339-9331-93aad110910d"/>
    <xsd:import namespace="dd97faca-84f1-44cc-8b2b-74f707fe0c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05b014-6aab-4339-9331-93aad11091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97faca-84f1-44cc-8b2b-74f707fe0c6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EA59D0-AC18-4D60-9C23-8883EEC489D6}">
  <ds:schemaRefs>
    <ds:schemaRef ds:uri="http://purl.org/dc/dcmitype/"/>
    <ds:schemaRef ds:uri="http://schemas.microsoft.com/office/infopath/2007/PartnerControls"/>
    <ds:schemaRef ds:uri="ba05b014-6aab-4339-9331-93aad110910d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dd97faca-84f1-44cc-8b2b-74f707fe0c6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C6E0F11-E516-4476-BCAF-ACE39134784A}">
  <ds:schemaRefs>
    <ds:schemaRef ds:uri="ba05b014-6aab-4339-9331-93aad110910d"/>
    <ds:schemaRef ds:uri="dd97faca-84f1-44cc-8b2b-74f707fe0c6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47491BC-DA80-4F54-A8E7-896CDFD59A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943</Words>
  <Application>Microsoft Office PowerPoint</Application>
  <PresentationFormat>Widescreen</PresentationFormat>
  <Paragraphs>230</Paragraphs>
  <Slides>32</Slides>
  <Notes>32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Helvetica</vt:lpstr>
      <vt:lpstr>1_Office Theme</vt:lpstr>
      <vt:lpstr>MAKE YOUR CAT(alog) PURR</vt:lpstr>
      <vt:lpstr>Objectives</vt:lpstr>
      <vt:lpstr>What is an ILS Audit?</vt:lpstr>
      <vt:lpstr>Who We Are</vt:lpstr>
      <vt:lpstr>Why Did We Need to Conduct an ILS Audit?</vt:lpstr>
      <vt:lpstr>Getting Started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Definition &amp; Cleanup  </vt:lpstr>
      <vt:lpstr>General Procedures</vt:lpstr>
      <vt:lpstr>Item Status</vt:lpstr>
      <vt:lpstr>Branches [Locations]</vt:lpstr>
      <vt:lpstr>Patron Type</vt:lpstr>
      <vt:lpstr>Finishing the Patron Record: PMESSAGE, MBLOCK, &amp; PCODES</vt:lpstr>
      <vt:lpstr>Mapping Academic Colleges to Patron Records</vt:lpstr>
      <vt:lpstr>Now Working On: ITYPE</vt:lpstr>
      <vt:lpstr>Streamlining Workflows  </vt:lpstr>
      <vt:lpstr>General Procedures</vt:lpstr>
      <vt:lpstr>Original Weeding Workflow</vt:lpstr>
      <vt:lpstr>Revised Weeding Workflow</vt:lpstr>
      <vt:lpstr>Auditing the Security of your ILS</vt:lpstr>
      <vt:lpstr>PowerPoint Presentation</vt:lpstr>
      <vt:lpstr>PowerPoint Presentation</vt:lpstr>
      <vt:lpstr>PowerPoint Presentation</vt:lpstr>
      <vt:lpstr>PowerPoint Presentation</vt:lpstr>
      <vt:lpstr>Future Steps</vt:lpstr>
      <vt:lpstr>Thank You! Questions/Comments?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MAKE YOUR CAT(alog) PURR</dc:title>
  <dc:creator>Rose Nelson</dc:creator>
  <cp:lastModifiedBy>Rose Nelson</cp:lastModifiedBy>
  <cp:revision>17</cp:revision>
  <dcterms:modified xsi:type="dcterms:W3CDTF">2019-11-06T17:43:57Z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0x010100CCBD2CD825F75F47AB7F90D7525D9026</vt:lpwstr>
  </property>
  <property fmtid="{D5CDD505-2E9C-101B-9397-08002B2CF9AE}" pid="3" name="AuthorIds_UIVersion_1024">
    <vt:lpwstr>10</vt:lpwstr>
  </property>
</Properties>
</file>