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6" name="Google Shape;23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Another trend in metadata is taking place in archives and special collections.  Traditionally, metadata was assigned by the archivist essentially in isolation, without input from the community.  This can lead to misunderstandings and outright problems with how things are described and then how they are accessed, potentially alienating the members of the culture that produced an artifact.  There is a growing trend in archival metadata to involve the members of the culture in the production of the classification and description metadata for these collections.   </a:t>
            </a:r>
            <a:endParaRPr sz="1100"/>
          </a:p>
          <a:p>
            <a:pPr marL="0" lvl="0" indent="0" algn="l" rtl="0">
              <a:lnSpc>
                <a:spcPct val="115000"/>
              </a:lnSpc>
              <a:spcBef>
                <a:spcPts val="0"/>
              </a:spcBef>
              <a:spcAft>
                <a:spcPts val="0"/>
              </a:spcAft>
              <a:buClr>
                <a:schemeClr val="dk1"/>
              </a:buClr>
              <a:buSzPts val="1100"/>
              <a:buFont typeface="Arial"/>
              <a:buNone/>
            </a:pPr>
            <a:r>
              <a:rPr lang="en-US" sz="1100"/>
              <a:t> </a:t>
            </a:r>
            <a:endParaRPr sz="1100"/>
          </a:p>
          <a:p>
            <a:pPr marL="0" lvl="0" indent="0" algn="l" rtl="0">
              <a:lnSpc>
                <a:spcPct val="115000"/>
              </a:lnSpc>
              <a:spcBef>
                <a:spcPts val="0"/>
              </a:spcBef>
              <a:spcAft>
                <a:spcPts val="0"/>
              </a:spcAft>
              <a:buClr>
                <a:schemeClr val="dk1"/>
              </a:buClr>
              <a:buSzPts val="1100"/>
              <a:buFont typeface="Arial"/>
              <a:buNone/>
            </a:pPr>
            <a:r>
              <a:rPr lang="en-US" sz="1100"/>
              <a:t>There are archives coming together that specifically involve the community in all steps of the archival process.  An example of this is the award-winning Documenting Ferguson project from Washington University in St Louis.  This project has a specific scope: to collect content related to the shooting of Michael Brown in Ferguson, MO in 2014.  </a:t>
            </a:r>
            <a:endParaRPr sz="1100"/>
          </a:p>
          <a:p>
            <a:pPr marL="0" lvl="0" indent="0" algn="l" rtl="0">
              <a:lnSpc>
                <a:spcPct val="115000"/>
              </a:lnSpc>
              <a:spcBef>
                <a:spcPts val="0"/>
              </a:spcBef>
              <a:spcAft>
                <a:spcPts val="0"/>
              </a:spcAft>
              <a:buClr>
                <a:schemeClr val="dk1"/>
              </a:buClr>
              <a:buSzPts val="1100"/>
              <a:buFont typeface="Arial"/>
              <a:buNone/>
            </a:pPr>
            <a:r>
              <a:rPr lang="en-US" sz="1100"/>
              <a:t>The administrator checks and approves the metadata – this step is very important when crowdsourcing metadata because to be useful, it has to be a controlled vocabulary, and, ideally would use a schema like MODS/METS or Dublin Core.  </a:t>
            </a:r>
            <a:endParaRPr sz="1100"/>
          </a:p>
          <a:p>
            <a:pPr marL="0" lvl="0" indent="0" algn="l" rtl="0">
              <a:lnSpc>
                <a:spcPct val="141136"/>
              </a:lnSpc>
              <a:spcBef>
                <a:spcPts val="0"/>
              </a:spcBef>
              <a:spcAft>
                <a:spcPts val="0"/>
              </a:spcAft>
              <a:buClr>
                <a:schemeClr val="dk1"/>
              </a:buClr>
              <a:buSzPts val="1100"/>
              <a:buFont typeface="Arial"/>
              <a:buNone/>
            </a:pPr>
            <a:r>
              <a:rPr lang="en-US" sz="1100"/>
              <a:t>Then the rules that protect the infrastructure of the university and the members of community are delineated.  </a:t>
            </a:r>
            <a:endParaRPr sz="1100"/>
          </a:p>
          <a:p>
            <a:pPr marL="0" lvl="0" indent="0" algn="l" rtl="0">
              <a:lnSpc>
                <a:spcPct val="141136"/>
              </a:lnSpc>
              <a:spcBef>
                <a:spcPts val="0"/>
              </a:spcBef>
              <a:spcAft>
                <a:spcPts val="0"/>
              </a:spcAft>
              <a:buClr>
                <a:schemeClr val="dk1"/>
              </a:buClr>
              <a:buSzPts val="1100"/>
              <a:buFont typeface="Arial"/>
              <a:buNone/>
            </a:pPr>
            <a:r>
              <a:rPr lang="en-US" sz="1100"/>
              <a:t>This is an extremely simple system for the user, which is probably the key to its success as an archival project. </a:t>
            </a:r>
            <a:endParaRPr sz="11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7" name="Google Shape;307;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41136"/>
              </a:lnSpc>
              <a:spcBef>
                <a:spcPts val="0"/>
              </a:spcBef>
              <a:spcAft>
                <a:spcPts val="0"/>
              </a:spcAft>
              <a:buClr>
                <a:schemeClr val="dk1"/>
              </a:buClr>
              <a:buSzPts val="1100"/>
              <a:buFont typeface="Arial"/>
              <a:buNone/>
            </a:pPr>
            <a:r>
              <a:rPr lang="en-US" sz="1100"/>
              <a:t>Then, there are collections that were put together traditionally, like the Werner von Boltenstern Shanghai Photograph and Negative Collection held by Loyola Marymount University Special Collections and Archives.  This collection depicts the experience of Jewish refugees in Shanghai between 1937 and 1949.  The archivist, Rachel Wen-Paloutzian recognized that this collection could present an ethical concern due to potential misunderstandings of the cultures depicted. She decided to crowdsource the metadata, which led to rich metadata for the collection that could not have been achieved by the employees of the archive itself. </a:t>
            </a:r>
            <a:endParaRPr sz="1100"/>
          </a:p>
          <a:p>
            <a:pPr marL="0" lvl="0" indent="0" algn="l" rtl="0">
              <a:spcBef>
                <a:spcPts val="0"/>
              </a:spcBef>
              <a:spcAft>
                <a:spcPts val="0"/>
              </a:spcAft>
              <a:buNone/>
            </a:pPr>
            <a:endParaRPr/>
          </a:p>
        </p:txBody>
      </p:sp>
      <p:sp>
        <p:nvSpPr>
          <p:cNvPr id="316" name="Google Shape;316;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The OpenGeoMetadata project, which is an attempt to use crowdsourced metadata to increase the findability of geospatial metadata, which then increases the ability of researchers to use it, has a really good workflow that could be adapted to library use.  First, the data is submitted, then cleaned and cataloged by a professional, the records are put up for collaborative editing, then they are finished, published, and maintained by professionals.  This workflow has professional interventions at the pivotal moments, while still allowing for many people to contribute to the data.   </a:t>
            </a:r>
            <a:endParaRPr sz="1100"/>
          </a:p>
          <a:p>
            <a:pPr marL="0" lvl="0" indent="0" algn="l" rtl="0">
              <a:lnSpc>
                <a:spcPct val="115000"/>
              </a:lnSpc>
              <a:spcBef>
                <a:spcPts val="0"/>
              </a:spcBef>
              <a:spcAft>
                <a:spcPts val="0"/>
              </a:spcAft>
              <a:buClr>
                <a:schemeClr val="dk1"/>
              </a:buClr>
              <a:buSzPts val="1100"/>
              <a:buFont typeface="Arial"/>
              <a:buNone/>
            </a:pPr>
            <a:r>
              <a:rPr lang="en-US" sz="1100"/>
              <a:t> </a:t>
            </a:r>
            <a:endParaRPr sz="1100"/>
          </a:p>
          <a:p>
            <a:pPr marL="0" lvl="0" indent="0" algn="l" rtl="0">
              <a:lnSpc>
                <a:spcPct val="115000"/>
              </a:lnSpc>
              <a:spcBef>
                <a:spcPts val="0"/>
              </a:spcBef>
              <a:spcAft>
                <a:spcPts val="0"/>
              </a:spcAft>
              <a:buClr>
                <a:schemeClr val="dk1"/>
              </a:buClr>
              <a:buSzPts val="1100"/>
              <a:buFont typeface="Arial"/>
              <a:buNone/>
            </a:pPr>
            <a:r>
              <a:rPr lang="en-US" sz="1100"/>
              <a:t>These projects brings two types of experts together: archivists and special collections librarians AND members of the community who can help to build understanding of the culture that produced and artifact and thus the artifact itself.  </a:t>
            </a:r>
            <a:endParaRPr sz="1100"/>
          </a:p>
          <a:p>
            <a:pPr marL="0" lvl="0" indent="0" algn="l" rtl="0">
              <a:lnSpc>
                <a:spcPct val="141136"/>
              </a:lnSpc>
              <a:spcBef>
                <a:spcPts val="0"/>
              </a:spcBef>
              <a:spcAft>
                <a:spcPts val="0"/>
              </a:spcAft>
              <a:buClr>
                <a:schemeClr val="dk1"/>
              </a:buClr>
              <a:buSzPts val="1100"/>
              <a:buFont typeface="Arial"/>
              <a:buNone/>
            </a:pPr>
            <a:endParaRPr sz="1100"/>
          </a:p>
          <a:p>
            <a:pPr marL="0" lvl="0" indent="0" algn="l" rtl="0">
              <a:spcBef>
                <a:spcPts val="0"/>
              </a:spcBef>
              <a:spcAft>
                <a:spcPts val="0"/>
              </a:spcAft>
              <a:buNone/>
            </a:pPr>
            <a:endParaRPr/>
          </a:p>
        </p:txBody>
      </p:sp>
      <p:sp>
        <p:nvSpPr>
          <p:cNvPr id="325" name="Google Shape;325;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0" name="Google Shape;330;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Collections are only useful if the people are able to find what they need.  </a:t>
            </a:r>
            <a:endParaRPr/>
          </a:p>
          <a:p>
            <a:pPr marL="0" lvl="0" indent="0" algn="l" rtl="0">
              <a:spcBef>
                <a:spcPts val="0"/>
              </a:spcBef>
              <a:spcAft>
                <a:spcPts val="0"/>
              </a:spcAft>
              <a:buNone/>
            </a:pPr>
            <a:r>
              <a:rPr lang="en-US"/>
              <a:t>This simple principle has guided the cataloging and classification of materials, often in Library of Congress or Dewey, for decades. </a:t>
            </a:r>
            <a:endParaRPr/>
          </a:p>
          <a:p>
            <a:pPr marL="0" lvl="0" indent="0" algn="l" rtl="0">
              <a:spcBef>
                <a:spcPts val="0"/>
              </a:spcBef>
              <a:spcAft>
                <a:spcPts val="0"/>
              </a:spcAft>
              <a:buNone/>
            </a:pPr>
            <a:r>
              <a:rPr lang="en-US"/>
              <a:t>These systems, far from being neutral, embed the cultural biases of their creators and the people who have been tasked with maintaining them into the subject headings, call numbers, and the physical placement of the materials in the collection.  </a:t>
            </a:r>
            <a:endParaRPr/>
          </a:p>
          <a:p>
            <a:pPr marL="0" lvl="0" indent="0" algn="l" rtl="0">
              <a:spcBef>
                <a:spcPts val="0"/>
              </a:spcBef>
              <a:spcAft>
                <a:spcPts val="0"/>
              </a:spcAft>
              <a:buClr>
                <a:schemeClr val="dk1"/>
              </a:buClr>
              <a:buFont typeface="Arial"/>
              <a:buNone/>
            </a:pPr>
            <a:endParaRPr i="1"/>
          </a:p>
          <a:p>
            <a:pPr marL="0" lvl="0" indent="0" algn="l" rtl="0">
              <a:spcBef>
                <a:spcPts val="0"/>
              </a:spcBef>
              <a:spcAft>
                <a:spcPts val="0"/>
              </a:spcAft>
              <a:buClr>
                <a:schemeClr val="dk1"/>
              </a:buClr>
              <a:buFont typeface="Arial"/>
              <a:buNone/>
            </a:pPr>
            <a:r>
              <a:rPr lang="en-US"/>
              <a:t>Dewey Decimal and Library of Congress Classification systems organize resources by concept, in part for the purpose of assigning call numbers. </a:t>
            </a:r>
            <a:endParaRPr/>
          </a:p>
          <a:p>
            <a:pPr marL="0" lvl="0" indent="0" algn="l" rtl="0">
              <a:spcBef>
                <a:spcPts val="0"/>
              </a:spcBef>
              <a:spcAft>
                <a:spcPts val="0"/>
              </a:spcAft>
              <a:buClr>
                <a:schemeClr val="dk1"/>
              </a:buClr>
              <a:buFont typeface="Arial"/>
              <a:buNone/>
            </a:pPr>
            <a:r>
              <a:rPr lang="en-US"/>
              <a:t>These two systems account for over 95% of classification in libraries in the US, and are used widely around the world.</a:t>
            </a:r>
            <a:endParaRPr/>
          </a:p>
          <a:p>
            <a:pPr marL="0" lvl="0" indent="0" algn="l" rtl="0">
              <a:spcBef>
                <a:spcPts val="0"/>
              </a:spcBef>
              <a:spcAft>
                <a:spcPts val="0"/>
              </a:spcAft>
              <a:buNone/>
            </a:pPr>
            <a:endParaRPr/>
          </a:p>
          <a:p>
            <a:pPr marL="0" lvl="0" indent="0" algn="l" rtl="0">
              <a:spcBef>
                <a:spcPts val="0"/>
              </a:spcBef>
              <a:spcAft>
                <a:spcPts val="0"/>
              </a:spcAft>
              <a:buNone/>
            </a:pPr>
            <a:endParaRPr i="1"/>
          </a:p>
          <a:p>
            <a:pPr marL="0" lvl="0" indent="0" algn="l" rtl="0">
              <a:spcBef>
                <a:spcPts val="0"/>
              </a:spcBef>
              <a:spcAft>
                <a:spcPts val="0"/>
              </a:spcAft>
              <a:buNone/>
            </a:pPr>
            <a:endParaRPr/>
          </a:p>
        </p:txBody>
      </p:sp>
      <p:sp>
        <p:nvSpPr>
          <p:cNvPr id="337" name="Google Shape;337;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Dewey work in the library as an undergraduate at Amherst College.  After graduating he was hired to manage the library and reclassify its collections. </a:t>
            </a:r>
            <a:br>
              <a:rPr lang="en-US"/>
            </a:br>
            <a:r>
              <a:rPr lang="en-US"/>
              <a:t>While the Chief librarian at Columbia University, he established the first program for training librarians.  He was also director of the New York State Library. </a:t>
            </a:r>
            <a:br>
              <a:rPr lang="en-US"/>
            </a:br>
            <a:endParaRPr/>
          </a:p>
          <a:p>
            <a:pPr marL="0" lvl="0" indent="0" algn="l" rtl="0">
              <a:spcBef>
                <a:spcPts val="0"/>
              </a:spcBef>
              <a:spcAft>
                <a:spcPts val="0"/>
              </a:spcAft>
              <a:buNone/>
            </a:pPr>
            <a:r>
              <a:rPr lang="en-US"/>
              <a:t>Putnam went to Havard and studied law at Columbia University. </a:t>
            </a:r>
            <a:br>
              <a:rPr lang="en-US"/>
            </a:br>
            <a:r>
              <a:rPr lang="en-US"/>
              <a:t>City Librarian for Minneapolis where he created the Putnam Classification System and director of the Boston Public Library. Before being appointed to Librarian of Congress</a:t>
            </a:r>
            <a:endParaRPr/>
          </a:p>
          <a:p>
            <a:pPr marL="0" lvl="0" indent="0" algn="l" rtl="0">
              <a:spcBef>
                <a:spcPts val="0"/>
              </a:spcBef>
              <a:spcAft>
                <a:spcPts val="0"/>
              </a:spcAft>
              <a:buNone/>
            </a:pPr>
            <a:endParaRPr/>
          </a:p>
          <a:p>
            <a:pPr marL="0" lvl="0" indent="0" algn="l" rtl="0">
              <a:spcBef>
                <a:spcPts val="0"/>
              </a:spcBef>
              <a:spcAft>
                <a:spcPts val="0"/>
              </a:spcAft>
              <a:buNone/>
            </a:pPr>
            <a:r>
              <a:rPr lang="en-US" i="1"/>
              <a:t>Both born mid-19</a:t>
            </a:r>
            <a:r>
              <a:rPr lang="en-US" i="1" baseline="30000"/>
              <a:t>th</a:t>
            </a:r>
            <a:r>
              <a:rPr lang="en-US" i="1"/>
              <a:t> century. Educated at prestigious institutions. Had a big impact on the field of librarian. White men who married and procreated. </a:t>
            </a:r>
            <a:endParaRPr i="1"/>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b="1" u="sng"/>
              <a:t>Dewey Decimal system</a:t>
            </a:r>
            <a:endParaRPr/>
          </a:p>
          <a:p>
            <a:pPr marL="0" lvl="0" indent="0" algn="l" rtl="0">
              <a:spcBef>
                <a:spcPts val="0"/>
              </a:spcBef>
              <a:spcAft>
                <a:spcPts val="0"/>
              </a:spcAft>
              <a:buNone/>
            </a:pPr>
            <a:endParaRPr/>
          </a:p>
          <a:p>
            <a:pPr marL="0" lvl="0" indent="0" algn="l" rtl="0">
              <a:spcBef>
                <a:spcPts val="0"/>
              </a:spcBef>
              <a:spcAft>
                <a:spcPts val="0"/>
              </a:spcAft>
              <a:buNone/>
            </a:pPr>
            <a:r>
              <a:rPr lang="en-US"/>
              <a:t>Dewey created a new scheme of knowledge based on one by Sir Francis Bacon 300 years earlier.</a:t>
            </a:r>
            <a:endParaRPr/>
          </a:p>
          <a:p>
            <a:pPr marL="0" lvl="0" indent="0" algn="l" rtl="0">
              <a:spcBef>
                <a:spcPts val="0"/>
              </a:spcBef>
              <a:spcAft>
                <a:spcPts val="0"/>
              </a:spcAft>
              <a:buNone/>
            </a:pPr>
            <a:r>
              <a:rPr lang="en-US"/>
              <a:t>Bacon developed a system for the cataloging of books by dividing them into 3 categories —history, poetry, and philosophy that could be further divided into more specific subjects and subheadings.</a:t>
            </a:r>
            <a:endParaRPr/>
          </a:p>
          <a:p>
            <a:pPr marL="0" lvl="0" indent="0" algn="l" rtl="0">
              <a:spcBef>
                <a:spcPts val="0"/>
              </a:spcBef>
              <a:spcAft>
                <a:spcPts val="0"/>
              </a:spcAft>
              <a:buNone/>
            </a:pPr>
            <a:endParaRPr/>
          </a:p>
          <a:p>
            <a:pPr marL="0" lvl="0" indent="0" algn="l" rtl="0">
              <a:spcBef>
                <a:spcPts val="0"/>
              </a:spcBef>
              <a:spcAft>
                <a:spcPts val="0"/>
              </a:spcAft>
              <a:buNone/>
            </a:pPr>
            <a:r>
              <a:rPr lang="en-US"/>
              <a:t>DDC organizes library materials by discipline. Into a few more divisions include philosophy, social sciences, science, technology, and history. </a:t>
            </a:r>
            <a:br>
              <a:rPr lang="en-US"/>
            </a:br>
            <a:r>
              <a:rPr lang="en-US"/>
              <a:t>The scheme comprises 10 classes, each divided into ten divisions, each having ten sections.</a:t>
            </a:r>
            <a:endParaRPr/>
          </a:p>
          <a:p>
            <a:pPr marL="0" lvl="0" indent="0" algn="l" rtl="0">
              <a:spcBef>
                <a:spcPts val="0"/>
              </a:spcBef>
              <a:spcAft>
                <a:spcPts val="0"/>
              </a:spcAft>
              <a:buNone/>
            </a:pPr>
            <a:endParaRPr u="sng"/>
          </a:p>
          <a:p>
            <a:pPr marL="0" lvl="0" indent="0" algn="l" rtl="0">
              <a:spcBef>
                <a:spcPts val="0"/>
              </a:spcBef>
              <a:spcAft>
                <a:spcPts val="0"/>
              </a:spcAft>
              <a:buNone/>
            </a:pPr>
            <a:r>
              <a:rPr lang="en-US" b="1" u="sng"/>
              <a:t>Library Of Congress - LC</a:t>
            </a:r>
            <a:endParaRPr b="1" u="sng"/>
          </a:p>
          <a:p>
            <a:pPr marL="0" lvl="0" indent="0" algn="l" rtl="0">
              <a:spcBef>
                <a:spcPts val="0"/>
              </a:spcBef>
              <a:spcAft>
                <a:spcPts val="0"/>
              </a:spcAft>
              <a:buNone/>
            </a:pPr>
            <a:r>
              <a:rPr lang="en-US"/>
              <a:t>LCC has been criticized for lacking a sound theoretical basis; many of the classification decisions were driven by the practical needs of that library rather than epistemological considerations. That is, it provides a guide to the books actually in one library's collections, not a classification of the world.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4" name="Google Shape;344;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t>These classification schemes reflect the perspectives of their white, cis male creators and</a:t>
            </a:r>
            <a:r>
              <a:rPr lang="en-US"/>
              <a:t>, far from being neutral, also embed the cultural biases of the people who have been tasked with maintaining them into the subject headings, call numbers, and the physical placement of the materials in the collection.  </a:t>
            </a:r>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US" b="1"/>
              <a:t>DDC treatment of homosexuality</a:t>
            </a:r>
            <a:endParaRPr/>
          </a:p>
          <a:p>
            <a:pPr marL="0" lvl="0" indent="0" algn="l" rtl="0">
              <a:spcBef>
                <a:spcPts val="0"/>
              </a:spcBef>
              <a:spcAft>
                <a:spcPts val="0"/>
              </a:spcAft>
              <a:buNone/>
            </a:pPr>
            <a:r>
              <a:rPr lang="en-US"/>
              <a:t>In 1932 topics relating to homosexuality were first added to the system under 132 (mental derangements) and 159.9 (abnormal psychology). </a:t>
            </a:r>
            <a:br>
              <a:rPr lang="en-US"/>
            </a:br>
            <a:r>
              <a:rPr lang="en-US"/>
              <a:t>In 1952 homosexuality was also included under 301.424 (the study of sexes in society). </a:t>
            </a:r>
            <a:br>
              <a:rPr lang="en-US"/>
            </a:br>
            <a:r>
              <a:rPr lang="en-US"/>
              <a:t>In 1989 it was added to 363.49 (social problems), a classification that continues in the current edition.</a:t>
            </a:r>
            <a:br>
              <a:rPr lang="en-US"/>
            </a:br>
            <a:r>
              <a:rPr lang="en-US" b="1"/>
              <a:t>In 1996 homosexuality was added to 306.7 (sexual relations)</a:t>
            </a:r>
            <a:r>
              <a:rPr lang="en-US"/>
              <a:t> which remains the preferred location, although books can also be found under 616.8583 (sexual practices viewed as medical disorders), </a:t>
            </a:r>
            <a:br>
              <a:rPr lang="en-US"/>
            </a:br>
            <a:endParaRPr/>
          </a:p>
          <a:p>
            <a:pPr marL="0" lvl="0" indent="0" algn="l" rtl="0">
              <a:spcBef>
                <a:spcPts val="0"/>
              </a:spcBef>
              <a:spcAft>
                <a:spcPts val="0"/>
              </a:spcAft>
              <a:buNone/>
            </a:pPr>
            <a:r>
              <a:rPr lang="en-US" b="1"/>
              <a:t>DDC treatment of religion</a:t>
            </a:r>
            <a:endParaRPr/>
          </a:p>
          <a:p>
            <a:pPr marL="0" lvl="0" indent="0" algn="l" rtl="0">
              <a:spcBef>
                <a:spcPts val="0"/>
              </a:spcBef>
              <a:spcAft>
                <a:spcPts val="0"/>
              </a:spcAft>
              <a:buNone/>
            </a:pPr>
            <a:r>
              <a:rPr lang="en-US"/>
              <a:t>The subject of religion</a:t>
            </a:r>
            <a:r>
              <a:rPr lang="en-US" b="1"/>
              <a:t> heavily favors Christianity by designating nearly the entire 200s </a:t>
            </a:r>
            <a:r>
              <a:rPr lang="en-US"/>
              <a:t>for it with only the 290s set aside for all other religions, </a:t>
            </a:r>
            <a:br>
              <a:rPr lang="en-US"/>
            </a:br>
            <a:r>
              <a:rPr lang="en-US"/>
              <a:t>    Islam is DDC 297 - a single digit associated with it </a:t>
            </a:r>
            <a:endParaRPr/>
          </a:p>
          <a:p>
            <a:pPr marL="0" lvl="0" indent="0" algn="l" rtl="0">
              <a:spcBef>
                <a:spcPts val="0"/>
              </a:spcBef>
              <a:spcAft>
                <a:spcPts val="0"/>
              </a:spcAft>
              <a:buNone/>
            </a:pPr>
            <a:endParaRPr/>
          </a:p>
          <a:p>
            <a:pPr marL="0" lvl="0" indent="0" algn="l" rtl="0">
              <a:spcBef>
                <a:spcPts val="0"/>
              </a:spcBef>
              <a:spcAft>
                <a:spcPts val="0"/>
              </a:spcAft>
              <a:buNone/>
            </a:pPr>
            <a:r>
              <a:rPr lang="en-US" b="1"/>
              <a:t>DDC treatment of women</a:t>
            </a:r>
            <a:endParaRPr/>
          </a:p>
          <a:p>
            <a:pPr marL="0" lvl="0" indent="0" algn="l" rtl="0">
              <a:spcBef>
                <a:spcPts val="0"/>
              </a:spcBef>
              <a:spcAft>
                <a:spcPts val="0"/>
              </a:spcAft>
              <a:buNone/>
            </a:pPr>
            <a:r>
              <a:rPr lang="en-US"/>
              <a:t>The topics of women have had bias in them as well.  Originally, </a:t>
            </a:r>
            <a:r>
              <a:rPr lang="en-US" b="1"/>
              <a:t>the topic on women was next to etiquette</a:t>
            </a:r>
            <a:r>
              <a:rPr lang="en-US"/>
              <a:t>. Those two adjacent associated women with etiquette rather than etiquette being gender neutral.   This has subsequently been changed (DDC version 17).</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54" name="Google Shape;354;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Dr. Dorothy Porter was put in charge of the growing collection of African-American works at Howard University’s Moorland- Springarn collections, but found that works by African Americans were put into only two Dewey classes: 325 for “international migration and colonization” and 326: Slavery and emancipation.  She recognized that this wouldn’t work for her collection, and developed a new classification specifically for their collection, working on the effort of women working in the library before her.   </a:t>
            </a:r>
            <a:endParaRPr sz="1100"/>
          </a:p>
          <a:p>
            <a:pPr marL="0" lvl="0" indent="0" algn="l" rtl="0">
              <a:lnSpc>
                <a:spcPct val="115000"/>
              </a:lnSpc>
              <a:spcBef>
                <a:spcPts val="0"/>
              </a:spcBef>
              <a:spcAft>
                <a:spcPts val="0"/>
              </a:spcAft>
              <a:buClr>
                <a:schemeClr val="dk1"/>
              </a:buClr>
              <a:buSzPts val="1100"/>
              <a:buFont typeface="Arial"/>
              <a:buNone/>
            </a:pPr>
            <a:r>
              <a:rPr lang="en-US" sz="1100"/>
              <a:t> </a:t>
            </a:r>
            <a:endParaRPr sz="1100"/>
          </a:p>
          <a:p>
            <a:pPr marL="0" lvl="0" indent="0" algn="l" rtl="0">
              <a:lnSpc>
                <a:spcPct val="115000"/>
              </a:lnSpc>
              <a:spcBef>
                <a:spcPts val="0"/>
              </a:spcBef>
              <a:spcAft>
                <a:spcPts val="0"/>
              </a:spcAft>
              <a:buClr>
                <a:schemeClr val="dk1"/>
              </a:buClr>
              <a:buSzPts val="1100"/>
              <a:buFont typeface="Arial"/>
              <a:buNone/>
            </a:pPr>
            <a:r>
              <a:rPr lang="en-US" sz="1100"/>
              <a:t>Sanford Berman’s 1971 monograph Prejudices and Antipathies: A tract on the LC Subject Headings concerning people” has been responsible for at least 145 changes to the LC Subject Headings, including things like the “Jewish question” which was deleted, and “Gipsies, rogues, and vagabonds” which now is “Romanis”. These changes helped to eliminate some really egregious subject headings and matched the changes in discourse that have taken place over the decades.   </a:t>
            </a:r>
            <a:endParaRPr sz="1100"/>
          </a:p>
          <a:p>
            <a:pPr marL="0" lvl="0" indent="0" algn="l" rtl="0">
              <a:lnSpc>
                <a:spcPct val="141136"/>
              </a:lnSpc>
              <a:spcBef>
                <a:spcPts val="0"/>
              </a:spcBef>
              <a:spcAft>
                <a:spcPts val="0"/>
              </a:spcAft>
              <a:buClr>
                <a:schemeClr val="dk1"/>
              </a:buClr>
              <a:buSzPts val="1100"/>
              <a:buFont typeface="Arial"/>
              <a:buNone/>
            </a:pPr>
            <a:endParaRPr sz="1100"/>
          </a:p>
          <a:p>
            <a:pPr marL="0" lvl="0" indent="0" algn="l" rtl="0">
              <a:spcBef>
                <a:spcPts val="0"/>
              </a:spcBef>
              <a:spcAft>
                <a:spcPts val="0"/>
              </a:spcAft>
              <a:buNone/>
            </a:pPr>
            <a:endParaRPr/>
          </a:p>
        </p:txBody>
      </p:sp>
      <p:sp>
        <p:nvSpPr>
          <p:cNvPr id="364" name="Google Shape;364;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t>I. Browsing</a:t>
            </a:r>
            <a:endParaRPr/>
          </a:p>
          <a:p>
            <a:pPr marL="0" lvl="0" indent="0" algn="l" rtl="0">
              <a:spcBef>
                <a:spcPts val="0"/>
              </a:spcBef>
              <a:spcAft>
                <a:spcPts val="0"/>
              </a:spcAft>
              <a:buNone/>
            </a:pPr>
            <a:r>
              <a:rPr lang="en-US"/>
              <a:t>Common practice for librarians to tell patrons to scan the shelves surrounding a book that is of interest for other similar books -- a valuable technique for finding materials one might have passed over in a catalog search.</a:t>
            </a:r>
            <a:endParaRPr/>
          </a:p>
          <a:p>
            <a:pPr marL="0" lvl="0" indent="0" algn="l" rtl="0">
              <a:spcBef>
                <a:spcPts val="0"/>
              </a:spcBef>
              <a:spcAft>
                <a:spcPts val="0"/>
              </a:spcAft>
              <a:buNone/>
            </a:pPr>
            <a:r>
              <a:rPr lang="en-US"/>
              <a:t>Not a robust option for interdisciplinary research where materials are scattered across LCC and therefore also scattered across the physical space of the library</a:t>
            </a:r>
            <a:br>
              <a:rPr lang="en-US"/>
            </a:br>
            <a:r>
              <a:rPr lang="en-US"/>
              <a:t>Nearly impossible to browse</a:t>
            </a:r>
            <a:endParaRPr/>
          </a:p>
          <a:p>
            <a:pPr marL="0" lvl="0" indent="0" algn="l" rtl="0">
              <a:spcBef>
                <a:spcPts val="0"/>
              </a:spcBef>
              <a:spcAft>
                <a:spcPts val="0"/>
              </a:spcAft>
              <a:buNone/>
            </a:pPr>
            <a:r>
              <a:rPr lang="en-US"/>
              <a:t/>
            </a:r>
            <a:br>
              <a:rPr lang="en-US"/>
            </a:br>
            <a:r>
              <a:rPr lang="en-US" i="1"/>
              <a:t>May ultimately result in abandoning library resources altogether</a:t>
            </a:r>
            <a:endParaRPr/>
          </a:p>
          <a:p>
            <a:pPr marL="0" lvl="0" indent="0" algn="l" rtl="0">
              <a:spcBef>
                <a:spcPts val="0"/>
              </a:spcBef>
              <a:spcAft>
                <a:spcPts val="0"/>
              </a:spcAft>
              <a:buNone/>
            </a:pPr>
            <a:r>
              <a:rPr lang="en-US" i="1"/>
              <a:t>Examples include African American studies, women’s studies, cultural studies, Sociology, Anthropology and so on. The dispersement of there resources makes it more difficult to visualize the scope of a topic.</a:t>
            </a:r>
            <a:endParaRPr/>
          </a:p>
          <a:p>
            <a:pPr marL="0" lvl="0" indent="0" algn="l" rtl="0">
              <a:spcBef>
                <a:spcPts val="0"/>
              </a:spcBef>
              <a:spcAft>
                <a:spcPts val="0"/>
              </a:spcAft>
              <a:buNone/>
            </a:pPr>
            <a:endParaRPr strike="sngStrike"/>
          </a:p>
          <a:p>
            <a:pPr marL="0" lvl="0" indent="0" algn="l" rtl="0">
              <a:spcBef>
                <a:spcPts val="0"/>
              </a:spcBef>
              <a:spcAft>
                <a:spcPts val="0"/>
              </a:spcAft>
              <a:buNone/>
            </a:pPr>
            <a:endParaRPr/>
          </a:p>
          <a:p>
            <a:pPr marL="0" lvl="0" indent="0" algn="l" rtl="0">
              <a:spcBef>
                <a:spcPts val="0"/>
              </a:spcBef>
              <a:spcAft>
                <a:spcPts val="0"/>
              </a:spcAft>
              <a:buNone/>
            </a:pPr>
            <a:r>
              <a:rPr lang="en-US" b="1"/>
              <a:t>II. Search terms</a:t>
            </a:r>
            <a:endParaRPr/>
          </a:p>
          <a:p>
            <a:pPr marL="0" lvl="0" indent="0" algn="l" rtl="0">
              <a:spcBef>
                <a:spcPts val="0"/>
              </a:spcBef>
              <a:spcAft>
                <a:spcPts val="0"/>
              </a:spcAft>
              <a:buNone/>
            </a:pPr>
            <a:r>
              <a:rPr lang="en-US"/>
              <a:t>Selecting keywords and determining subject headings are even more important for obtaining results in interdisciplinary research.</a:t>
            </a:r>
            <a:br>
              <a:rPr lang="en-US"/>
            </a:br>
            <a:r>
              <a:rPr lang="en-US"/>
              <a:t>Choosing search terms can be a difficult decision and highlight historical terms that are no longer acceptable.  </a:t>
            </a:r>
            <a:endParaRPr/>
          </a:p>
          <a:p>
            <a:pPr marL="0" lvl="0" indent="0" algn="l" rtl="0">
              <a:spcBef>
                <a:spcPts val="0"/>
              </a:spcBef>
              <a:spcAft>
                <a:spcPts val="0"/>
              </a:spcAft>
              <a:buNone/>
            </a:pPr>
            <a:endParaRPr/>
          </a:p>
          <a:p>
            <a:pPr marL="0" lvl="0" indent="0" algn="l" rtl="0">
              <a:spcBef>
                <a:spcPts val="0"/>
              </a:spcBef>
              <a:spcAft>
                <a:spcPts val="0"/>
              </a:spcAft>
              <a:buNone/>
            </a:pPr>
            <a:r>
              <a:rPr lang="en-US"/>
              <a:t>Terms may conflict with personal identity of the researcher.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4" name="Google Shape;374;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Catalog records offer many features that full text scanning do not.</a:t>
            </a:r>
            <a:endParaRPr/>
          </a:p>
          <a:p>
            <a:pPr marL="0" lvl="0" indent="0" algn="l" rtl="0">
              <a:spcBef>
                <a:spcPts val="0"/>
              </a:spcBef>
              <a:spcAft>
                <a:spcPts val="0"/>
              </a:spcAft>
              <a:buNone/>
            </a:pPr>
            <a:r>
              <a:rPr lang="en-US"/>
              <a:t>Authority controlled subject headings and names, alternate titles, scope notes, and marc – ensuring reliable fields and relevant data.</a:t>
            </a:r>
            <a:endParaRPr/>
          </a:p>
          <a:p>
            <a:pPr marL="0" lvl="0" indent="0" algn="l" rtl="0">
              <a:spcBef>
                <a:spcPts val="0"/>
              </a:spcBef>
              <a:spcAft>
                <a:spcPts val="0"/>
              </a:spcAft>
              <a:buNone/>
            </a:pPr>
            <a:r>
              <a:rPr lang="en-US"/>
              <a:t>These aid in the ranking of resources.  </a:t>
            </a:r>
            <a:endParaRPr/>
          </a:p>
          <a:p>
            <a:pPr marL="0" lvl="0" indent="0" algn="l" rtl="0">
              <a:spcBef>
                <a:spcPts val="0"/>
              </a:spcBef>
              <a:spcAft>
                <a:spcPts val="0"/>
              </a:spcAft>
              <a:buNone/>
            </a:pPr>
            <a:endParaRPr/>
          </a:p>
          <a:p>
            <a:pPr marL="0" lvl="0" indent="0" algn="l" rtl="0">
              <a:spcBef>
                <a:spcPts val="0"/>
              </a:spcBef>
              <a:spcAft>
                <a:spcPts val="0"/>
              </a:spcAft>
              <a:buNone/>
            </a:pPr>
            <a:r>
              <a:rPr lang="en-US"/>
              <a:t>And there are some issues … </a:t>
            </a:r>
            <a:endParaRPr/>
          </a:p>
        </p:txBody>
      </p:sp>
      <p:sp>
        <p:nvSpPr>
          <p:cNvPr id="384" name="Google Shape;384;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d159aa9fb_5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d159aa9fb_5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In the spirit of healing, we acknowledge and honor the Cheyenne and Arapaho Tribes, and all of the original Indigenous peoples upon whose land we stand. We remember and honor the hundreds of indigenous languages spoken in the Americas that have been lost due to colonization, genocide, and policies created for cultural assimilation. Part of our work is remembering and acknowledging the injustices and silences created throughout our history.</a:t>
            </a:r>
            <a:endParaRPr/>
          </a:p>
        </p:txBody>
      </p:sp>
      <p:sp>
        <p:nvSpPr>
          <p:cNvPr id="243" name="Google Shape;243;g5d159aa9fb_5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100"/>
              <a:t>This trend ebbs and flows since the inception of the catalog</a:t>
            </a:r>
            <a:r>
              <a:rPr lang="en-US" sz="1100">
                <a:highlight>
                  <a:srgbClr val="00FF00"/>
                </a:highlight>
              </a:rPr>
              <a:t>,</a:t>
            </a:r>
            <a:r>
              <a:rPr lang="en-US" sz="1100"/>
              <a:t> and I think we are currently in a time where it is again coming to the forefront of cataloging practices in academic libraries.  A current case that is the case of the use of “Illegal Alien” as a subject heading for unauthorized immigrants.  A group of students at Dartmouth noticed this offensive subject heading and, with the help of a Dartmouth librarian and the support of the library community, successfully petitioned the Library of Congress to change the subject heading to “noncitizen.” Four members of Congress then stepped in and used language in an appropriations bill to bar the change to the heading.  BUT libraries were undeterred and there is an effort to make the change locally in library catalogs around the country.  In many cases, in accordance with PCC rules, the original heading is left in place, but it is supplemented by the more inclusive heading, although some non-PCC libraries are opting to replace it entirely.  </a:t>
            </a:r>
            <a:endParaRPr sz="1100"/>
          </a:p>
          <a:p>
            <a:pPr marL="0" lvl="0" indent="0" algn="l" rtl="0">
              <a:spcBef>
                <a:spcPts val="0"/>
              </a:spcBef>
              <a:spcAft>
                <a:spcPts val="0"/>
              </a:spcAft>
              <a:buNone/>
            </a:pPr>
            <a:endParaRPr sz="1100"/>
          </a:p>
          <a:p>
            <a:pPr marL="0" lvl="0" indent="0" algn="l" rtl="0">
              <a:lnSpc>
                <a:spcPct val="115000"/>
              </a:lnSpc>
              <a:spcBef>
                <a:spcPts val="0"/>
              </a:spcBef>
              <a:spcAft>
                <a:spcPts val="0"/>
              </a:spcAft>
              <a:buClr>
                <a:schemeClr val="dk1"/>
              </a:buClr>
              <a:buSzPts val="1100"/>
              <a:buFont typeface="Arial"/>
              <a:buNone/>
            </a:pPr>
            <a:r>
              <a:rPr lang="en-US" sz="1100" i="1"/>
              <a:t>Libraries strive to welcome everyone, and I think by finding out the identities that might be marginalized in your community, concrete actions can be taken to ensure that the library is welcoming to them.  Part of that is making sure that they aren’t taken to outdated or offensive subject headings when doing research.  </a:t>
            </a:r>
            <a:endParaRPr sz="1100" i="1"/>
          </a:p>
          <a:p>
            <a:pPr marL="0" lvl="0" indent="0" algn="l" rtl="0">
              <a:lnSpc>
                <a:spcPct val="115000"/>
              </a:lnSpc>
              <a:spcBef>
                <a:spcPts val="0"/>
              </a:spcBef>
              <a:spcAft>
                <a:spcPts val="0"/>
              </a:spcAft>
              <a:buClr>
                <a:schemeClr val="dk1"/>
              </a:buClr>
              <a:buSzPts val="1100"/>
              <a:buFont typeface="Arial"/>
              <a:buNone/>
            </a:pPr>
            <a:r>
              <a:rPr lang="en-US" sz="1100" i="1"/>
              <a:t>According to Steven Knowlton, “By utilizing the language and perspective of a particular group of readers, rather than seeking a more neutral set of terms, LCSH can make materials harder to find for other users, stigmatize certain groups of people with inaccurate or demeaning labels, and create the impression that certain points of view are normal and others unusual” (p. 125).  </a:t>
            </a:r>
            <a:endParaRPr sz="1100" i="1"/>
          </a:p>
          <a:p>
            <a:pPr marL="0" lvl="0" indent="0" algn="l" rtl="0">
              <a:lnSpc>
                <a:spcPct val="115000"/>
              </a:lnSpc>
              <a:spcBef>
                <a:spcPts val="0"/>
              </a:spcBef>
              <a:spcAft>
                <a:spcPts val="0"/>
              </a:spcAft>
              <a:buClr>
                <a:schemeClr val="dk1"/>
              </a:buClr>
              <a:buSzPts val="1100"/>
              <a:buFont typeface="Arial"/>
              <a:buNone/>
            </a:pPr>
            <a:r>
              <a:rPr lang="en-US" sz="1100" i="1"/>
              <a:t> </a:t>
            </a:r>
            <a:endParaRPr sz="1100" i="1"/>
          </a:p>
          <a:p>
            <a:pPr marL="0" lvl="0" indent="0" algn="l" rtl="0">
              <a:lnSpc>
                <a:spcPct val="141136"/>
              </a:lnSpc>
              <a:spcBef>
                <a:spcPts val="0"/>
              </a:spcBef>
              <a:spcAft>
                <a:spcPts val="0"/>
              </a:spcAft>
              <a:buClr>
                <a:schemeClr val="dk1"/>
              </a:buClr>
              <a:buSzPts val="1100"/>
              <a:buFont typeface="Arial"/>
              <a:buNone/>
            </a:pPr>
            <a:r>
              <a:rPr lang="en-US" sz="1100" i="1"/>
              <a:t>In addition, updating the subject headings allows us to keep up with the movements of language within the research communities that we serve. These changes can come from our knowledge of the community and we can also find out about them by pulling the common searches in our systems and comparing them to the subject headings that we are currently using. </a:t>
            </a:r>
            <a:endParaRPr sz="1100" i="1"/>
          </a:p>
          <a:p>
            <a:pPr marL="0" lvl="0" indent="0" algn="l" rtl="0">
              <a:spcBef>
                <a:spcPts val="0"/>
              </a:spcBef>
              <a:spcAft>
                <a:spcPts val="0"/>
              </a:spcAft>
              <a:buNone/>
            </a:pPr>
            <a:endParaRPr sz="1100"/>
          </a:p>
        </p:txBody>
      </p:sp>
      <p:sp>
        <p:nvSpPr>
          <p:cNvPr id="393" name="Google Shape;393;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CC &amp; student case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This past fall, students at Colorado College noticed that the books on LGBT issues were shelved next to books on sexual deviations.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Working with the students and the Butler Center, the campus center dedicated to equity and inclusion, the Library decided to keep some books in their current locations and reclassify some others.  </a:t>
            </a:r>
            <a:endParaRPr/>
          </a:p>
          <a:p>
            <a:pPr marL="0" marR="0" lvl="0" indent="0" algn="l" rtl="0">
              <a:lnSpc>
                <a:spcPct val="100000"/>
              </a:lnSpc>
              <a:spcBef>
                <a:spcPts val="0"/>
              </a:spcBef>
              <a:spcAft>
                <a:spcPts val="0"/>
              </a:spcAft>
              <a:buClr>
                <a:schemeClr val="dk1"/>
              </a:buClr>
              <a:buSzPts val="1200"/>
              <a:buFont typeface="Calibri"/>
              <a:buNone/>
            </a:pPr>
            <a:r>
              <a:rPr lang="en-US"/>
              <a:t>Interpretive signage was also posted to educate the library users about biases and to highlight the problematic placement in the classification schema as well as to reassure students. </a:t>
            </a:r>
            <a:endParaRPr/>
          </a:p>
          <a:p>
            <a:pPr marL="0" marR="0" lvl="0" indent="0" algn="l" rtl="0">
              <a:lnSpc>
                <a:spcPct val="100000"/>
              </a:lnSpc>
              <a:spcBef>
                <a:spcPts val="0"/>
              </a:spcBef>
              <a:spcAft>
                <a:spcPts val="0"/>
              </a:spcAft>
              <a:buClr>
                <a:schemeClr val="dk1"/>
              </a:buClr>
              <a:buSzPts val="1200"/>
              <a:buFont typeface="Calibri"/>
              <a:buNone/>
            </a:pPr>
            <a:r>
              <a:rPr lang="en-US"/>
              <a:t/>
            </a:r>
            <a:br>
              <a:rPr lang="en-US"/>
            </a:br>
            <a:r>
              <a:rPr lang="en-US"/>
              <a:t>This allows the materials to still be findable, highlights our focus on supporting all of our patrons, and brings patrons into the larger conversation taking place in the library field about how our classification and cataloging choices can help to support diversity and inclusion if we are willing to interrogate the system. </a:t>
            </a:r>
            <a:endParaRPr/>
          </a:p>
          <a:p>
            <a:pPr marL="0" lvl="0" indent="0" algn="l" rtl="0">
              <a:spcBef>
                <a:spcPts val="0"/>
              </a:spcBef>
              <a:spcAft>
                <a:spcPts val="0"/>
              </a:spcAft>
              <a:buNone/>
            </a:pPr>
            <a:endParaRPr/>
          </a:p>
        </p:txBody>
      </p:sp>
      <p:sp>
        <p:nvSpPr>
          <p:cNvPr id="403" name="Google Shape;403;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Even when subject headings are updated using current socially acceptable terminology, these terms still fall into the gap between representation and meaning. Categorization separates that thing from something else and thus creates an other.  </a:t>
            </a:r>
            <a:br>
              <a:rPr lang="en-US"/>
            </a:br>
            <a:r>
              <a:rPr lang="en-US"/>
              <a:t/>
            </a:r>
            <a:br>
              <a:rPr lang="en-US"/>
            </a:br>
            <a:r>
              <a:rPr lang="en-US"/>
              <a:t>In addition to Illegal alien which has been discussed here are a few more LCSH.</a:t>
            </a:r>
            <a:endParaRPr/>
          </a:p>
          <a:p>
            <a:pPr marL="0" lvl="0" indent="0" algn="l" rtl="0">
              <a:spcBef>
                <a:spcPts val="0"/>
              </a:spcBef>
              <a:spcAft>
                <a:spcPts val="0"/>
              </a:spcAft>
              <a:buNone/>
            </a:pPr>
            <a:endParaRPr/>
          </a:p>
        </p:txBody>
      </p:sp>
      <p:sp>
        <p:nvSpPr>
          <p:cNvPr id="411" name="Google Shape;411;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Naming other cultures grants authority to the group who has the power to name them.  </a:t>
            </a:r>
            <a:endParaRPr/>
          </a:p>
          <a:p>
            <a:pPr marL="0" lvl="0" indent="0" algn="l" rtl="0">
              <a:spcBef>
                <a:spcPts val="0"/>
              </a:spcBef>
              <a:spcAft>
                <a:spcPts val="0"/>
              </a:spcAft>
              <a:buNone/>
            </a:pPr>
            <a:r>
              <a:rPr lang="en-US"/>
              <a:t>Naming is  a means of controlling the subject being represented. </a:t>
            </a:r>
            <a:br>
              <a:rPr lang="en-US"/>
            </a:br>
            <a:r>
              <a:rPr lang="en-US"/>
              <a:t>It shapes the other’s identity by imposing experiences and reality onto a group of individuals. And it controls access through the process of naming.</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In order to decolonize marginalized peoples and cultures, these cultures must be invited to participate in naming themselves so that they can be properly represented in organizational systems.</a:t>
            </a:r>
            <a:endParaRPr/>
          </a:p>
          <a:p>
            <a:pPr marL="0" lvl="0" indent="0" algn="l" rtl="0">
              <a:spcBef>
                <a:spcPts val="0"/>
              </a:spcBef>
              <a:spcAft>
                <a:spcPts val="0"/>
              </a:spcAft>
              <a:buNone/>
            </a:pPr>
            <a:endParaRPr/>
          </a:p>
        </p:txBody>
      </p:sp>
      <p:sp>
        <p:nvSpPr>
          <p:cNvPr id="418" name="Google Shape;418;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d0f6fa3fa_7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5d0f6fa3fa_7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The Kanaka Maoli (Hawaiian) Hula dance holds historical, cultural, and even genealogical significance in Hawaii’s history. Stillman (2001) states that “Hula is inherently a site of cultural memory, not only in the act of performance, but in the entirety of its practices of archiving knowledge of the past (p. 188). Imada (as cited in Hajibayova and Wayne, 2017, p. 1138) noted at “Hula dances were guardians of Kanaka Maoli historiography, cosmogony, and genealogies, undergoing ritualized training to reproduce and transmit knowledge for high-ranking chiefs.” </a:t>
            </a:r>
            <a:endParaRPr/>
          </a:p>
          <a:p>
            <a:pPr marL="0" lvl="0" indent="0" algn="l" rtl="0">
              <a:spcBef>
                <a:spcPts val="0"/>
              </a:spcBef>
              <a:spcAft>
                <a:spcPts val="0"/>
              </a:spcAft>
              <a:buNone/>
            </a:pPr>
            <a:endParaRPr/>
          </a:p>
          <a:p>
            <a:pPr marL="0" lvl="0" indent="0" algn="l" rtl="0">
              <a:spcBef>
                <a:spcPts val="0"/>
              </a:spcBef>
              <a:spcAft>
                <a:spcPts val="0"/>
              </a:spcAft>
              <a:buNone/>
            </a:pPr>
            <a:r>
              <a:rPr lang="en-US"/>
              <a:t>When Calvinist missionaries arrived in Hawaii, the Calvinists made attempts to suppress the Hula, but were met with resistance from Hawaiian monarchs (Kamahele, 1992). Given the complexity of the Hula, cataloger can easily misrepresent and “[diasporize] the representation of Hawai’i” (Hajibayova &amp; Wayna, 2017, p. 1144).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An excerpt from the introduction of this title reads: "An exposition of the hula as described and depicted from the period of first European contact to modern times, including: the hula in myths and legends, with particular attention to Hi`iaka; records of performances in the 18th and 19th centuries, with contemporary illustrations; essays by Mary Kawena Puku`i, with texts of ancient chants and descriptions of early 20th century performances; an assessment of the Kë`ë sites, traditionally associated with hula, and of their use by present-day performing groups on Kaua`i, the island that receives considerable emphasis in this volume."</a:t>
            </a:r>
            <a:endParaRPr/>
          </a:p>
        </p:txBody>
      </p:sp>
      <p:sp>
        <p:nvSpPr>
          <p:cNvPr id="425" name="Google Shape;425;g5d0f6fa3fa_7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5d0f6fa3fa_7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5d0f6fa3fa_7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The class numbers listed on this slide were returned after searching ClassWeb for the keyword “Hula.” In a record created by the Library of Congress, the LC call number used is in the GV1796.H8 classification.</a:t>
            </a:r>
            <a:endParaRPr/>
          </a:p>
        </p:txBody>
      </p:sp>
      <p:sp>
        <p:nvSpPr>
          <p:cNvPr id="433" name="Google Shape;433;g5d0f6fa3fa_7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Libraries and information seekers are more connected than ever.</a:t>
            </a:r>
            <a:endParaRPr/>
          </a:p>
          <a:p>
            <a:pPr marL="0" lvl="0" indent="0" algn="l" rtl="0">
              <a:spcBef>
                <a:spcPts val="0"/>
              </a:spcBef>
              <a:spcAft>
                <a:spcPts val="0"/>
              </a:spcAft>
              <a:buNone/>
            </a:pPr>
            <a:r>
              <a:rPr lang="en-US"/>
              <a:t>Resource discoverability is the essential function of the catalog.</a:t>
            </a:r>
            <a:endParaRPr/>
          </a:p>
          <a:p>
            <a:pPr marL="0" lvl="0" indent="0" algn="l" rtl="0">
              <a:spcBef>
                <a:spcPts val="0"/>
              </a:spcBef>
              <a:spcAft>
                <a:spcPts val="0"/>
              </a:spcAft>
              <a:buNone/>
            </a:pPr>
            <a:r>
              <a:rPr lang="en-US"/>
              <a:t/>
            </a:r>
            <a:br>
              <a:rPr lang="en-US"/>
            </a:br>
            <a:r>
              <a:rPr lang="en-US"/>
              <a:t>Think of Amazon and it’s ranking, relating and recommending. </a:t>
            </a:r>
            <a:endParaRPr/>
          </a:p>
          <a:p>
            <a:pPr marL="0" lvl="0" indent="0" algn="l" rtl="0">
              <a:spcBef>
                <a:spcPts val="0"/>
              </a:spcBef>
              <a:spcAft>
                <a:spcPts val="0"/>
              </a:spcAft>
              <a:buNone/>
            </a:pPr>
            <a:endParaRPr/>
          </a:p>
        </p:txBody>
      </p:sp>
      <p:sp>
        <p:nvSpPr>
          <p:cNvPr id="440" name="Google Shape;440;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 Academics is about learning,</a:t>
            </a:r>
            <a:endParaRPr/>
          </a:p>
        </p:txBody>
      </p:sp>
      <p:sp>
        <p:nvSpPr>
          <p:cNvPr id="448" name="Google Shape;448;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5" name="Google Shape;455;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2" name="Google Shape;462;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Metadata is much of the data that we handle in the library on a day to day basis, including descriptive metadata, which includes cataloging and the holdings in discovery; Administrative data, including patron data and usage data, and structural, which is that which we use on the back end to manage data. Most of the data that we collect in libraries is metadata.   I will be talking mostly about cataloging metadata today, which is interesting, because when it’s done right – which takes an enormous amount of effort – it feels invisible to the user, but when it’s done wrong  as in this example, it is super noticeable (and scary!).  </a:t>
            </a:r>
            <a:endParaRPr sz="1100"/>
          </a:p>
          <a:p>
            <a:pPr marL="0" lvl="0" indent="0" algn="l" rtl="0">
              <a:lnSpc>
                <a:spcPct val="115000"/>
              </a:lnSpc>
              <a:spcBef>
                <a:spcPts val="0"/>
              </a:spcBef>
              <a:spcAft>
                <a:spcPts val="0"/>
              </a:spcAft>
              <a:buClr>
                <a:schemeClr val="dk1"/>
              </a:buClr>
              <a:buSzPts val="1100"/>
              <a:buFont typeface="Arial"/>
              <a:buNone/>
            </a:pPr>
            <a:r>
              <a:rPr lang="en-US" sz="1100"/>
              <a:t> </a:t>
            </a:r>
            <a:endParaRPr sz="1100"/>
          </a:p>
          <a:p>
            <a:pPr marL="0" lvl="0" indent="0" algn="l" rtl="0">
              <a:lnSpc>
                <a:spcPct val="141136"/>
              </a:lnSpc>
              <a:spcBef>
                <a:spcPts val="0"/>
              </a:spcBef>
              <a:spcAft>
                <a:spcPts val="0"/>
              </a:spcAft>
              <a:buClr>
                <a:schemeClr val="dk1"/>
              </a:buClr>
              <a:buSzPts val="1100"/>
              <a:buFont typeface="Arial"/>
              <a:buNone/>
            </a:pPr>
            <a:r>
              <a:rPr lang="en-US" sz="1100"/>
              <a:t>At its heart, metdata is “constructed, constructive, and actionable.” It is constructed using a rules-based system that allows for its retrieval, it is constructive because it adds to the meaning of the collections that it reflects, and it is actionable because it is literally the only way that our users can access the materials that we collect. </a:t>
            </a:r>
            <a:endParaRPr sz="1100"/>
          </a:p>
          <a:p>
            <a:pPr marL="0" lvl="0" indent="0" algn="l" rtl="0">
              <a:spcBef>
                <a:spcPts val="0"/>
              </a:spcBef>
              <a:spcAft>
                <a:spcPts val="0"/>
              </a:spcAft>
              <a:buNone/>
            </a:pPr>
            <a:endParaRPr/>
          </a:p>
        </p:txBody>
      </p:sp>
      <p:sp>
        <p:nvSpPr>
          <p:cNvPr id="250" name="Google Shape;250;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9" name="Google Shape;469;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7" name="Google Shape;477;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41136"/>
              </a:lnSpc>
              <a:spcBef>
                <a:spcPts val="0"/>
              </a:spcBef>
              <a:spcAft>
                <a:spcPts val="0"/>
              </a:spcAft>
              <a:buClr>
                <a:schemeClr val="dk1"/>
              </a:buClr>
              <a:buSzPts val="1100"/>
              <a:buFont typeface="Arial"/>
              <a:buNone/>
            </a:pPr>
            <a:r>
              <a:rPr lang="en-US" sz="1100"/>
              <a:t>The Library of Congress currently has a vast database of authority records for names and subjects.  These authorities work really, really well for a lot of things.  They make it possible to keep all of the works created by one author under one, authoritative name.  They make it possible to keep the name together in all of the languages that it appears in.  This works really well for people like our friend Dostoyevsky.  He is not writing books any longer and all of his books were published under one name, he might be the use case for what Authorities were designed to do – fix one person’s unchanging identity into a system for finding resources. </a:t>
            </a:r>
            <a:endParaRPr sz="1100"/>
          </a:p>
          <a:p>
            <a:pPr marL="0" lvl="0" indent="0" algn="l" rtl="0">
              <a:spcBef>
                <a:spcPts val="0"/>
              </a:spcBef>
              <a:spcAft>
                <a:spcPts val="0"/>
              </a:spcAft>
              <a:buNone/>
            </a:pPr>
            <a:endParaRPr/>
          </a:p>
        </p:txBody>
      </p:sp>
      <p:sp>
        <p:nvSpPr>
          <p:cNvPr id="260" name="Google Shape;260;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But is identity fixed?   </a:t>
            </a:r>
            <a:endParaRPr sz="1100"/>
          </a:p>
          <a:p>
            <a:pPr marL="0" lvl="0" indent="0" algn="l" rtl="0">
              <a:lnSpc>
                <a:spcPct val="115000"/>
              </a:lnSpc>
              <a:spcBef>
                <a:spcPts val="0"/>
              </a:spcBef>
              <a:spcAft>
                <a:spcPts val="0"/>
              </a:spcAft>
              <a:buClr>
                <a:schemeClr val="dk1"/>
              </a:buClr>
              <a:buSzPts val="1100"/>
              <a:buFont typeface="Arial"/>
              <a:buNone/>
            </a:pPr>
            <a:r>
              <a:rPr lang="en-US" sz="1100"/>
              <a:t> </a:t>
            </a:r>
            <a:endParaRPr sz="1100"/>
          </a:p>
          <a:p>
            <a:pPr marL="0" lvl="0" indent="0" algn="l" rtl="0">
              <a:lnSpc>
                <a:spcPct val="141136"/>
              </a:lnSpc>
              <a:spcBef>
                <a:spcPts val="0"/>
              </a:spcBef>
              <a:spcAft>
                <a:spcPts val="0"/>
              </a:spcAft>
              <a:buClr>
                <a:schemeClr val="dk1"/>
              </a:buClr>
              <a:buSzPts val="1100"/>
              <a:buFont typeface="Arial"/>
              <a:buNone/>
            </a:pPr>
            <a:r>
              <a:rPr lang="en-US" sz="1100"/>
              <a:t>If you’ve heard of the Toast or Dear Prudence, you have probably heard of Daniel Ortberg, who was known as Mallory Ortberg prior to his public transition this year.  In the authority file, the identity that is tracked by the Library of Congress is still Mallory Ortberg, with no fixed timeline for when it will be changed by a NACO certified cataloger.  This can be changed quicker by the request of the person in the record, but this is not a well-known solution to this problem. </a:t>
            </a:r>
            <a:endParaRPr sz="1100"/>
          </a:p>
          <a:p>
            <a:pPr marL="0" lvl="0" indent="0" algn="l" rtl="0">
              <a:spcBef>
                <a:spcPts val="0"/>
              </a:spcBef>
              <a:spcAft>
                <a:spcPts val="0"/>
              </a:spcAft>
              <a:buNone/>
            </a:pPr>
            <a:endParaRPr/>
          </a:p>
        </p:txBody>
      </p:sp>
      <p:sp>
        <p:nvSpPr>
          <p:cNvPr id="268" name="Google Shape;26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d159aa9fb_0_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d159aa9fb_0_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7" name="Google Shape;277;g5d159aa9fb_0_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It is also possible that a person’s changing identities might be linked without their permission, as in this record from Ivan E. Coyote.  As shown in the quote here, their birth name has not been in use for decades and they have never published under that name, but their birth name was added to the Authority record in 2016, so every cataloging record in the country will include this additional name.  </a:t>
            </a:r>
            <a:endParaRPr sz="1100"/>
          </a:p>
          <a:p>
            <a:pPr marL="0" lvl="0" indent="0" algn="l" rtl="0">
              <a:lnSpc>
                <a:spcPct val="141136"/>
              </a:lnSpc>
              <a:spcBef>
                <a:spcPts val="0"/>
              </a:spcBef>
              <a:spcAft>
                <a:spcPts val="0"/>
              </a:spcAft>
              <a:buClr>
                <a:schemeClr val="dk1"/>
              </a:buClr>
              <a:buSzPts val="1100"/>
              <a:buFont typeface="Arial"/>
              <a:buNone/>
            </a:pPr>
            <a:r>
              <a:rPr lang="en-US" sz="1100"/>
              <a:t>I’m going to try and demonstrate a way that linked data might solve a current problem in cataloging metadata – I will also be making some assumptions about what will be possible, so the solution might look different than what I am positing here. </a:t>
            </a:r>
            <a:endParaRPr/>
          </a:p>
        </p:txBody>
      </p:sp>
      <p:sp>
        <p:nvSpPr>
          <p:cNvPr id="283" name="Google Shape;28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41136"/>
              </a:lnSpc>
              <a:spcBef>
                <a:spcPts val="0"/>
              </a:spcBef>
              <a:spcAft>
                <a:spcPts val="0"/>
              </a:spcAft>
              <a:buClr>
                <a:schemeClr val="dk1"/>
              </a:buClr>
              <a:buSzPts val="1100"/>
              <a:buFont typeface="Arial"/>
              <a:buNone/>
            </a:pPr>
            <a:r>
              <a:rPr lang="en-US" sz="1100"/>
              <a:t>There are potentially many more instances where the traditional way that we assign authorities is problematic.  This is one instance where linked data might have a solution:  In linked data, everything is in URIs that can come from anywhere – Library of Congress has chosen to use the URI to their authority file, but they could choose to use the author’s own website, or any other site that they deem authoritative, to provide the authoritative information. This would likely be extremely complicated to achieve because authority data has to be structured, but linked data at least makes it possible for libraries to turn put people in control of their own identities directly. </a:t>
            </a:r>
            <a:endParaRPr/>
          </a:p>
        </p:txBody>
      </p:sp>
      <p:sp>
        <p:nvSpPr>
          <p:cNvPr id="290" name="Google Shape;29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41136"/>
              </a:lnSpc>
              <a:spcBef>
                <a:spcPts val="0"/>
              </a:spcBef>
              <a:spcAft>
                <a:spcPts val="0"/>
              </a:spcAft>
              <a:buClr>
                <a:schemeClr val="dk1"/>
              </a:buClr>
              <a:buSzPts val="1100"/>
              <a:buFont typeface="Arial"/>
              <a:buNone/>
            </a:pPr>
            <a:r>
              <a:rPr lang="en-US" sz="1100"/>
              <a:t>For our academic communities, I think that this moves us toward the world described in the Framework for Information Literacy, where Authority is Constructed and Contextual.  Linked data will provide opportunities to assign authority in a less top-down way, creating the records that best support our academic community, both the creators and the students and researchers. </a:t>
            </a:r>
            <a:endParaRPr sz="1100"/>
          </a:p>
          <a:p>
            <a:pPr marL="0" lvl="0" indent="0" algn="l" rtl="0">
              <a:spcBef>
                <a:spcPts val="0"/>
              </a:spcBef>
              <a:spcAft>
                <a:spcPts val="0"/>
              </a:spcAft>
              <a:buNone/>
            </a:pPr>
            <a:endParaRPr/>
          </a:p>
        </p:txBody>
      </p:sp>
      <p:sp>
        <p:nvSpPr>
          <p:cNvPr id="300" name="Google Shape;30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6"/>
        <p:cNvGrpSpPr/>
        <p:nvPr/>
      </p:nvGrpSpPr>
      <p:grpSpPr>
        <a:xfrm>
          <a:off x="0" y="0"/>
          <a:ext cx="0" cy="0"/>
          <a:chOff x="0" y="0"/>
          <a:chExt cx="0" cy="0"/>
        </a:xfrm>
      </p:grpSpPr>
      <p:pic>
        <p:nvPicPr>
          <p:cNvPr id="57" name="Google Shape;57;p2"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58" name="Google Shape;58;p2"/>
          <p:cNvGrpSpPr/>
          <p:nvPr/>
        </p:nvGrpSpPr>
        <p:grpSpPr>
          <a:xfrm>
            <a:off x="0" y="0"/>
            <a:ext cx="2305051" cy="6858001"/>
            <a:chOff x="0" y="0"/>
            <a:chExt cx="2305051" cy="6858001"/>
          </a:xfrm>
        </p:grpSpPr>
        <p:sp>
          <p:nvSpPr>
            <p:cNvPr id="59" name="Google Shape;59;p2"/>
            <p:cNvSpPr/>
            <p:nvPr/>
          </p:nvSpPr>
          <p:spPr>
            <a:xfrm>
              <a:off x="1209675" y="4763"/>
              <a:ext cx="23813" cy="2181225"/>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14338" y="9525"/>
              <a:ext cx="28575" cy="4481513"/>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4B54"/>
                </a:gs>
              </a:gsLst>
              <a:lin ang="5400000" scaled="0"/>
            </a:gradFill>
            <a:ln>
              <a:noFill/>
            </a:ln>
          </p:spPr>
        </p:sp>
        <p:sp>
          <p:nvSpPr>
            <p:cNvPr id="65" name="Google Shape;65;p2"/>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4B54"/>
                </a:gs>
              </a:gsLst>
              <a:lin ang="5400000" scaled="0"/>
            </a:gradFill>
            <a:ln>
              <a:noFill/>
            </a:ln>
          </p:spPr>
        </p:sp>
        <p:sp>
          <p:nvSpPr>
            <p:cNvPr id="66" name="Google Shape;66;p2"/>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4B54"/>
                </a:gs>
              </a:gsLst>
              <a:lin ang="5400000" scaled="0"/>
            </a:gradFill>
            <a:ln>
              <a:noFill/>
            </a:ln>
          </p:spPr>
        </p:sp>
        <p:sp>
          <p:nvSpPr>
            <p:cNvPr id="68" name="Google Shape;68;p2"/>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69" name="Google Shape;69;p2"/>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4B54"/>
                </a:gs>
              </a:gsLst>
              <a:lin ang="5400000" scaled="0"/>
            </a:gradFill>
            <a:ln>
              <a:noFill/>
            </a:ln>
          </p:spPr>
        </p:sp>
        <p:sp>
          <p:nvSpPr>
            <p:cNvPr id="72" name="Google Shape;72;p2"/>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4B54"/>
                </a:gs>
              </a:gsLst>
              <a:lin ang="5400000" scaled="0"/>
            </a:gradFill>
            <a:ln>
              <a:noFill/>
            </a:ln>
          </p:spPr>
        </p:sp>
        <p:sp>
          <p:nvSpPr>
            <p:cNvPr id="74" name="Google Shape;74;p2"/>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4B54"/>
                </a:gs>
              </a:gsLst>
              <a:lin ang="5400000" scaled="0"/>
            </a:gradFill>
            <a:ln>
              <a:noFill/>
            </a:ln>
          </p:spPr>
        </p:sp>
        <p:sp>
          <p:nvSpPr>
            <p:cNvPr id="77" name="Google Shape;77;p2"/>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4B54"/>
                </a:gs>
              </a:gsLst>
              <a:lin ang="5400000" scaled="0"/>
            </a:gradFill>
            <a:ln>
              <a:noFill/>
            </a:ln>
          </p:spPr>
        </p:sp>
        <p:sp>
          <p:nvSpPr>
            <p:cNvPr id="80" name="Google Shape;80;p2"/>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4B54"/>
                </a:gs>
              </a:gsLst>
              <a:lin ang="5400000" scaled="0"/>
            </a:gradFill>
            <a:ln>
              <a:noFill/>
            </a:ln>
          </p:spPr>
        </p:sp>
        <p:sp>
          <p:nvSpPr>
            <p:cNvPr id="82" name="Google Shape;82;p2"/>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4B54"/>
                </a:gs>
              </a:gsLst>
              <a:lin ang="5400000" scaled="0"/>
            </a:gradFill>
            <a:ln>
              <a:noFill/>
            </a:ln>
          </p:spPr>
        </p:sp>
        <p:sp>
          <p:nvSpPr>
            <p:cNvPr id="84" name="Google Shape;84;p2"/>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4B54"/>
                </a:gs>
              </a:gsLst>
              <a:lin ang="5400000" scaled="0"/>
            </a:gradFill>
            <a:ln>
              <a:noFill/>
            </a:ln>
          </p:spPr>
        </p:sp>
        <p:sp>
          <p:nvSpPr>
            <p:cNvPr id="86" name="Google Shape;86;p2"/>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2938" y="6610350"/>
              <a:ext cx="23813" cy="242888"/>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4B54"/>
                </a:gs>
              </a:gsLst>
              <a:lin ang="5400000" scaled="0"/>
            </a:gradFill>
            <a:ln>
              <a:noFill/>
            </a:ln>
          </p:spPr>
        </p:sp>
        <p:sp>
          <p:nvSpPr>
            <p:cNvPr id="90" name="Google Shape;90;p2"/>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4B54"/>
                </a:gs>
              </a:gsLst>
              <a:lin ang="5400000" scaled="0"/>
            </a:gradFill>
            <a:ln>
              <a:noFill/>
            </a:ln>
          </p:spPr>
        </p:sp>
        <p:sp>
          <p:nvSpPr>
            <p:cNvPr id="91" name="Google Shape;91;p2"/>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4B54"/>
                </a:gs>
              </a:gsLst>
              <a:lin ang="5400000" scaled="0"/>
            </a:gradFill>
            <a:ln>
              <a:noFill/>
            </a:ln>
          </p:spPr>
        </p:sp>
        <p:sp>
          <p:nvSpPr>
            <p:cNvPr id="93" name="Google Shape;93;p2"/>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94" name="Google Shape;94;p2"/>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4B54"/>
                </a:gs>
              </a:gsLst>
              <a:lin ang="5400000" scaled="0"/>
            </a:gradFill>
            <a:ln>
              <a:noFill/>
            </a:ln>
          </p:spPr>
        </p:sp>
        <p:sp>
          <p:nvSpPr>
            <p:cNvPr id="96" name="Google Shape;96;p2"/>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4B54"/>
                </a:gs>
              </a:gsLst>
              <a:lin ang="5400000" scaled="0"/>
            </a:gradFill>
            <a:ln>
              <a:noFill/>
            </a:ln>
          </p:spPr>
        </p:sp>
        <p:sp>
          <p:nvSpPr>
            <p:cNvPr id="98" name="Google Shape;98;p2"/>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228725" y="4662488"/>
              <a:ext cx="23813" cy="2181225"/>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4B54"/>
                </a:gs>
              </a:gsLst>
              <a:lin ang="5400000" scaled="0"/>
            </a:gradFill>
            <a:ln>
              <a:noFill/>
            </a:ln>
          </p:spPr>
        </p:sp>
        <p:sp>
          <p:nvSpPr>
            <p:cNvPr id="101" name="Google Shape;101;p2"/>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4B54"/>
                </a:gs>
              </a:gsLst>
              <a:lin ang="5400000" scaled="0"/>
            </a:gradFill>
            <a:ln>
              <a:noFill/>
            </a:ln>
          </p:spPr>
        </p:sp>
        <p:sp>
          <p:nvSpPr>
            <p:cNvPr id="103" name="Google Shape;103;p2"/>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4B54"/>
                </a:gs>
              </a:gsLst>
              <a:lin ang="5400000" scaled="0"/>
            </a:gradFill>
            <a:ln>
              <a:noFill/>
            </a:ln>
          </p:spPr>
        </p:sp>
        <p:sp>
          <p:nvSpPr>
            <p:cNvPr id="106" name="Google Shape;106;p2"/>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107" name="Google Shape;107;p2"/>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4B54"/>
                </a:gs>
              </a:gsLst>
              <a:lin ang="5400000" scaled="0"/>
            </a:gradFill>
            <a:ln>
              <a:noFill/>
            </a:ln>
          </p:spPr>
        </p:sp>
        <p:sp>
          <p:nvSpPr>
            <p:cNvPr id="110" name="Google Shape;110;p2"/>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4B54"/>
                </a:gs>
              </a:gsLst>
              <a:lin ang="5400000" scaled="0"/>
            </a:gradFill>
            <a:ln>
              <a:noFill/>
            </a:ln>
          </p:spPr>
        </p:sp>
        <p:sp>
          <p:nvSpPr>
            <p:cNvPr id="112" name="Google Shape;112;p2"/>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115" name="Google Shape;115;p2"/>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1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12"/>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40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81" name="Google Shape;181;p12"/>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2" name="Google Shape;182;p1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13"/>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8" name="Google Shape;188;p1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4"/>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4" name="Google Shape;194;p1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1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15"/>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0" name="Google Shape;200;p15"/>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1" name="Google Shape;201;p15"/>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2" name="Google Shape;202;p15"/>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3" name="Google Shape;203;p15"/>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4" name="Google Shape;204;p15"/>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5" name="Google Shape;205;p1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1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8"/>
        <p:cNvGrpSpPr/>
        <p:nvPr/>
      </p:nvGrpSpPr>
      <p:grpSpPr>
        <a:xfrm>
          <a:off x="0" y="0"/>
          <a:ext cx="0" cy="0"/>
          <a:chOff x="0" y="0"/>
          <a:chExt cx="0" cy="0"/>
        </a:xfrm>
      </p:grpSpPr>
      <p:sp>
        <p:nvSpPr>
          <p:cNvPr id="209" name="Google Shape;209;p16"/>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6"/>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1" name="Google Shape;211;p16"/>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2" name="Google Shape;212;p16"/>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3" name="Google Shape;213;p16"/>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4" name="Google Shape;214;p16"/>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5" name="Google Shape;215;p16"/>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6" name="Google Shape;216;p16"/>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7" name="Google Shape;217;p16"/>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218" name="Google Shape;218;p16"/>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9" name="Google Shape;219;p1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1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1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17"/>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5" name="Google Shape;225;p1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1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8"/>
          <p:cNvSpPr txBox="1">
            <a:spLocks noGrp="1"/>
          </p:cNvSpPr>
          <p:nvPr>
            <p:ph type="body" idx="1"/>
          </p:nvPr>
        </p:nvSpPr>
        <p:spPr>
          <a:xfrm rot="5400000">
            <a:off x="2424904" y="-673895"/>
            <a:ext cx="5181601" cy="7748590"/>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31" name="Google Shape;231;p1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1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21" name="Google Shape;121;p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Google Shape;125;p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131" name="Google Shape;131;p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6"/>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7" name="Google Shape;137;p6"/>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8" name="Google Shape;138;p6"/>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9" name="Google Shape;139;p6"/>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40" name="Google Shape;140;p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7"/>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lt1"/>
              </a:buClr>
              <a:buSzPts val="4000"/>
              <a:buFont typeface="Arial"/>
              <a:buNone/>
              <a:defRPr sz="3200" b="0" i="0" u="none" strike="noStrike" cap="none">
                <a:solidFill>
                  <a:schemeClr val="lt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lt1"/>
              </a:buClr>
              <a:buSzPts val="3500"/>
              <a:buFont typeface="Arial"/>
              <a:buNone/>
              <a:defRPr sz="2800" b="0" i="0" u="none" strike="noStrike" cap="none">
                <a:solidFill>
                  <a:schemeClr val="lt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lt1"/>
              </a:buClr>
              <a:buSzPts val="3000"/>
              <a:buFont typeface="Arial"/>
              <a:buNone/>
              <a:defRPr sz="2400" b="0" i="0" u="none" strike="noStrike" cap="none">
                <a:solidFill>
                  <a:schemeClr val="lt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lt1"/>
              </a:buClr>
              <a:buSzPts val="2500"/>
              <a:buFont typeface="Arial"/>
              <a:buNone/>
              <a:defRPr sz="20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6" name="Google Shape;146;p7"/>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47" name="Google Shape;147;p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8"/>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53" name="Google Shape;153;p8"/>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54" name="Google Shape;154;p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8"/>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US" sz="8000" b="0" cap="none">
                <a:solidFill>
                  <a:schemeClr val="lt1"/>
                </a:solidFill>
                <a:latin typeface="Twentieth Century"/>
                <a:ea typeface="Twentieth Century"/>
                <a:cs typeface="Twentieth Century"/>
                <a:sym typeface="Twentieth Century"/>
              </a:rPr>
              <a:t>“</a:t>
            </a:r>
            <a:endParaRPr/>
          </a:p>
        </p:txBody>
      </p:sp>
      <p:sp>
        <p:nvSpPr>
          <p:cNvPr id="158" name="Google Shape;158;p8"/>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US" sz="8000" b="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9"/>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62" name="Google Shape;162;p9"/>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3" name="Google Shape;163;p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0"/>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69" name="Google Shape;169;p10"/>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70" name="Google Shape;170;p1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1" descr="\\DROBO-FS\QuickDrops\JB\PPTX NG\Droplets\LightingOverlay.png"/>
          <p:cNvPicPr preferRelativeResize="0"/>
          <p:nvPr/>
        </p:nvPicPr>
        <p:blipFill rotWithShape="1">
          <a:blip r:embed="rId20">
            <a:alphaModFix amt="30000"/>
          </a:blip>
          <a:srcRect/>
          <a:stretch/>
        </p:blipFill>
        <p:spPr>
          <a:xfrm>
            <a:off x="0" y="-1"/>
            <a:ext cx="12192003" cy="6858001"/>
          </a:xfrm>
          <a:prstGeom prst="rect">
            <a:avLst/>
          </a:prstGeom>
          <a:noFill/>
          <a:ln>
            <a:noFill/>
          </a:ln>
        </p:spPr>
      </p:pic>
      <p:grpSp>
        <p:nvGrpSpPr>
          <p:cNvPr id="11" name="Google Shape;11;p1"/>
          <p:cNvGrpSpPr/>
          <p:nvPr/>
        </p:nvGrpSpPr>
        <p:grpSpPr>
          <a:xfrm>
            <a:off x="-14288" y="0"/>
            <a:ext cx="12053888" cy="6858001"/>
            <a:chOff x="-14288" y="0"/>
            <a:chExt cx="12053888" cy="6858001"/>
          </a:xfrm>
        </p:grpSpPr>
        <p:grpSp>
          <p:nvGrpSpPr>
            <p:cNvPr id="12" name="Google Shape;12;p1"/>
            <p:cNvGrpSpPr/>
            <p:nvPr/>
          </p:nvGrpSpPr>
          <p:grpSpPr>
            <a:xfrm>
              <a:off x="-14288" y="0"/>
              <a:ext cx="1220788" cy="6858001"/>
              <a:chOff x="-14288" y="0"/>
              <a:chExt cx="1220788" cy="6858001"/>
            </a:xfrm>
          </p:grpSpPr>
          <p:sp>
            <p:nvSpPr>
              <p:cNvPr id="13" name="Google Shape;13;p1"/>
              <p:cNvSpPr/>
              <p:nvPr/>
            </p:nvSpPr>
            <p:spPr>
              <a:xfrm>
                <a:off x="114300" y="4763"/>
                <a:ext cx="23813" cy="2181225"/>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4B54"/>
                  </a:gs>
                </a:gsLst>
                <a:lin ang="5400000" scaled="0"/>
              </a:gradFill>
              <a:ln>
                <a:noFill/>
              </a:ln>
            </p:spPr>
          </p:sp>
          <p:sp>
            <p:nvSpPr>
              <p:cNvPr id="17" name="Google Shape;17;p1"/>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4B54"/>
                  </a:gs>
                </a:gsLst>
                <a:lin ang="5400000" scaled="0"/>
              </a:gradFill>
              <a:ln>
                <a:noFill/>
              </a:ln>
            </p:spPr>
          </p:sp>
          <p:sp>
            <p:nvSpPr>
              <p:cNvPr id="19" name="Google Shape;19;p1"/>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20" name="Google Shape;20;p1"/>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4B54"/>
                  </a:gs>
                </a:gsLst>
                <a:lin ang="5400000" scaled="0"/>
              </a:gradFill>
              <a:ln>
                <a:noFill/>
              </a:ln>
            </p:spPr>
          </p:sp>
          <p:sp>
            <p:nvSpPr>
              <p:cNvPr id="23" name="Google Shape;23;p1"/>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1"/>
              <p:cNvCxnSpPr/>
              <p:nvPr/>
            </p:nvCxnSpPr>
            <p:spPr>
              <a:xfrm>
                <a:off x="-4763" y="9525"/>
                <a:ext cx="0" cy="0"/>
              </a:xfrm>
              <a:prstGeom prst="straightConnector1">
                <a:avLst/>
              </a:prstGeom>
              <a:gradFill>
                <a:gsLst>
                  <a:gs pos="0">
                    <a:schemeClr val="lt2"/>
                  </a:gs>
                  <a:gs pos="100000">
                    <a:srgbClr val="3B4B54"/>
                  </a:gs>
                </a:gsLst>
                <a:lin ang="5400000" scaled="0"/>
              </a:gradFill>
              <a:ln w="9525" cap="flat" cmpd="sng">
                <a:solidFill>
                  <a:srgbClr val="FFFFFF"/>
                </a:solidFill>
                <a:prstDash val="solid"/>
                <a:miter lim="800000"/>
                <a:headEnd type="none" w="med" len="med"/>
                <a:tailEnd type="none" w="med" len="med"/>
              </a:ln>
            </p:spPr>
          </p:cxnSp>
          <p:sp>
            <p:nvSpPr>
              <p:cNvPr id="25" name="Google Shape;25;p1"/>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4B54"/>
                  </a:gs>
                </a:gsLst>
                <a:lin ang="5400000" scaled="0"/>
              </a:gradFill>
              <a:ln>
                <a:noFill/>
              </a:ln>
            </p:spPr>
          </p:sp>
          <p:sp>
            <p:nvSpPr>
              <p:cNvPr id="26" name="Google Shape;26;p1"/>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4B54"/>
                  </a:gs>
                </a:gsLst>
                <a:lin ang="5400000" scaled="0"/>
              </a:gradFill>
              <a:ln>
                <a:noFill/>
              </a:ln>
            </p:spPr>
          </p:sp>
          <p:sp>
            <p:nvSpPr>
              <p:cNvPr id="27" name="Google Shape;27;p1"/>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28" name="Google Shape;28;p1"/>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133350" y="4662488"/>
                <a:ext cx="23813" cy="2181225"/>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4B54"/>
                  </a:gs>
                </a:gsLst>
                <a:lin ang="5400000" scaled="0"/>
              </a:gradFill>
              <a:ln>
                <a:noFill/>
              </a:ln>
            </p:spPr>
          </p:sp>
          <p:sp>
            <p:nvSpPr>
              <p:cNvPr id="31" name="Google Shape;31;p1"/>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4B54"/>
                  </a:gs>
                </a:gsLst>
                <a:lin ang="5400000" scaled="0"/>
              </a:gradFill>
              <a:ln>
                <a:noFill/>
              </a:ln>
            </p:spPr>
          </p:sp>
          <p:sp>
            <p:nvSpPr>
              <p:cNvPr id="33" name="Google Shape;33;p1"/>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4B54"/>
                  </a:gs>
                </a:gsLst>
                <a:lin ang="5400000" scaled="0"/>
              </a:gradFill>
              <a:ln>
                <a:noFill/>
              </a:ln>
            </p:spPr>
          </p:sp>
          <p:sp>
            <p:nvSpPr>
              <p:cNvPr id="35" name="Google Shape;35;p1"/>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36" name="Google Shape;36;p1"/>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4B54"/>
                  </a:gs>
                </a:gsLst>
                <a:lin ang="5400000" scaled="0"/>
              </a:gradFill>
              <a:ln>
                <a:noFill/>
              </a:ln>
            </p:spPr>
          </p:sp>
          <p:sp>
            <p:nvSpPr>
              <p:cNvPr id="39" name="Google Shape;39;p1"/>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1"/>
            <p:cNvGrpSpPr/>
            <p:nvPr/>
          </p:nvGrpSpPr>
          <p:grpSpPr>
            <a:xfrm>
              <a:off x="11364912" y="0"/>
              <a:ext cx="674688" cy="6848476"/>
              <a:chOff x="11364912" y="0"/>
              <a:chExt cx="674688" cy="6848476"/>
            </a:xfrm>
          </p:grpSpPr>
          <p:sp>
            <p:nvSpPr>
              <p:cNvPr id="41" name="Google Shape;41;p1"/>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3B4B54"/>
                  </a:gs>
                </a:gsLst>
                <a:lin ang="5400000" scaled="0"/>
              </a:gradFill>
              <a:ln>
                <a:noFill/>
              </a:ln>
            </p:spPr>
          </p:sp>
          <p:sp>
            <p:nvSpPr>
              <p:cNvPr id="42" name="Google Shape;42;p1"/>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3B4B54"/>
                  </a:gs>
                </a:gsLst>
                <a:lin ang="5400000" scaled="0"/>
              </a:gradFill>
              <a:ln>
                <a:noFill/>
              </a:ln>
            </p:spPr>
          </p:sp>
          <p:sp>
            <p:nvSpPr>
              <p:cNvPr id="45" name="Google Shape;45;p1"/>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3B4B54"/>
                  </a:gs>
                </a:gsLst>
                <a:lin ang="5400000" scaled="0"/>
              </a:gradFill>
              <a:ln>
                <a:noFill/>
              </a:ln>
            </p:spPr>
          </p:sp>
          <p:sp>
            <p:nvSpPr>
              <p:cNvPr id="47" name="Google Shape;47;p1"/>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3B4B54"/>
                  </a:gs>
                </a:gsLst>
                <a:lin ang="5400000" scaled="0"/>
              </a:gradFill>
              <a:ln>
                <a:noFill/>
              </a:ln>
            </p:spPr>
          </p:sp>
          <p:sp>
            <p:nvSpPr>
              <p:cNvPr id="49" name="Google Shape;49;p1"/>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1939587" y="6596063"/>
                <a:ext cx="23813" cy="252413"/>
              </a:xfrm>
              <a:prstGeom prst="rect">
                <a:avLst/>
              </a:prstGeom>
              <a:gradFill>
                <a:gsLst>
                  <a:gs pos="0">
                    <a:schemeClr val="lt2"/>
                  </a:gs>
                  <a:gs pos="100000">
                    <a:srgbClr val="3B4B5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3" name="Google Shape;53;p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4" name="Google Shape;54;p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5" name="Google Shape;55;p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listheory.prattsils.org/can-we-avoid-biases-in-library-classification-system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listheory.prattsils.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jstor.org/journal/libraryq"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9"/>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Twentieth Century"/>
              <a:buNone/>
            </a:pPr>
            <a:r>
              <a:rPr lang="en-US"/>
              <a:t>DIVERSITY IN COLLECTIONS</a:t>
            </a:r>
            <a:endParaRPr/>
          </a:p>
        </p:txBody>
      </p:sp>
      <p:sp>
        <p:nvSpPr>
          <p:cNvPr id="239" name="Google Shape;239;p19"/>
          <p:cNvSpPr txBox="1">
            <a:spLocks noGrp="1"/>
          </p:cNvSpPr>
          <p:nvPr>
            <p:ph type="subTitle" idx="1"/>
          </p:nvPr>
        </p:nvSpPr>
        <p:spPr>
          <a:xfrm>
            <a:off x="1876424" y="3818964"/>
            <a:ext cx="8791575" cy="1438835"/>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2"/>
              </a:buClr>
              <a:buSzPts val="2000"/>
              <a:buNone/>
            </a:pPr>
            <a:r>
              <a:rPr lang="en-US" sz="1600"/>
              <a:t>CHARISSA BRAMMER MA, MLIS, COLORADO COLLEGE</a:t>
            </a:r>
            <a:br>
              <a:rPr lang="en-US" sz="1600"/>
            </a:br>
            <a:r>
              <a:rPr lang="en-US" sz="1600"/>
              <a:t>MCKINLEY SIELAFF MLS, MPA, COLORADO COLLEGE</a:t>
            </a:r>
            <a:br>
              <a:rPr lang="en-US" sz="1600"/>
            </a:br>
            <a:r>
              <a:rPr lang="en-US" sz="1600"/>
              <a:t>JANETTE RUIZ MLIS, UNIVERSITY OF DENVER</a:t>
            </a:r>
            <a:endParaRPr sz="1600"/>
          </a:p>
          <a:p>
            <a:pPr marL="0" lvl="0" indent="0" algn="l" rtl="0">
              <a:lnSpc>
                <a:spcPct val="120000"/>
              </a:lnSpc>
              <a:spcBef>
                <a:spcPts val="1000"/>
              </a:spcBef>
              <a:spcAft>
                <a:spcPts val="0"/>
              </a:spcAft>
              <a:buClr>
                <a:schemeClr val="lt2"/>
              </a:buClr>
              <a:buSzPts val="2000"/>
              <a:buNone/>
            </a:pPr>
            <a:endParaRPr sz="1600"/>
          </a:p>
          <a:p>
            <a:pPr marL="0" lvl="0" indent="0" algn="l" rtl="0">
              <a:lnSpc>
                <a:spcPct val="120000"/>
              </a:lnSpc>
              <a:spcBef>
                <a:spcPts val="1000"/>
              </a:spcBef>
              <a:spcAft>
                <a:spcPts val="0"/>
              </a:spcAft>
              <a:buClr>
                <a:schemeClr val="lt2"/>
              </a:buClr>
              <a:buSzPts val="2000"/>
              <a:buNone/>
            </a:pP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8"/>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COLLABORATIVE METADATA AND ARCHIVES </a:t>
            </a:r>
            <a:endParaRPr/>
          </a:p>
        </p:txBody>
      </p:sp>
      <p:sp>
        <p:nvSpPr>
          <p:cNvPr id="310" name="Google Shape;310;p28"/>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3000"/>
              <a:buChar char="•"/>
            </a:pPr>
            <a:r>
              <a:rPr lang="en-US"/>
              <a:t>Involving people from the community in the archiving of their own history</a:t>
            </a:r>
            <a:endParaRPr/>
          </a:p>
          <a:p>
            <a:pPr marL="228600" lvl="0" indent="-228600" algn="l" rtl="0">
              <a:lnSpc>
                <a:spcPct val="120000"/>
              </a:lnSpc>
              <a:spcBef>
                <a:spcPts val="1000"/>
              </a:spcBef>
              <a:spcAft>
                <a:spcPts val="0"/>
              </a:spcAft>
              <a:buClr>
                <a:schemeClr val="lt1"/>
              </a:buClr>
              <a:buSzPts val="3000"/>
              <a:buChar char="•"/>
            </a:pPr>
            <a:r>
              <a:rPr lang="en-US"/>
              <a:t>Community-created metadata that meets archival standards</a:t>
            </a:r>
            <a:endParaRPr/>
          </a:p>
          <a:p>
            <a:pPr marL="0" lvl="0" indent="0" algn="l" rtl="0">
              <a:lnSpc>
                <a:spcPct val="120000"/>
              </a:lnSpc>
              <a:spcBef>
                <a:spcPts val="1000"/>
              </a:spcBef>
              <a:spcAft>
                <a:spcPts val="0"/>
              </a:spcAft>
              <a:buClr>
                <a:schemeClr val="lt1"/>
              </a:buClr>
              <a:buSzPts val="3000"/>
              <a:buNone/>
            </a:pPr>
            <a:endParaRPr/>
          </a:p>
        </p:txBody>
      </p:sp>
      <p:pic>
        <p:nvPicPr>
          <p:cNvPr id="311" name="Google Shape;311;p28"/>
          <p:cNvPicPr preferRelativeResize="0"/>
          <p:nvPr/>
        </p:nvPicPr>
        <p:blipFill rotWithShape="1">
          <a:blip r:embed="rId3">
            <a:alphaModFix/>
          </a:blip>
          <a:srcRect/>
          <a:stretch/>
        </p:blipFill>
        <p:spPr>
          <a:xfrm>
            <a:off x="4062070" y="3982549"/>
            <a:ext cx="8016776" cy="2430951"/>
          </a:xfrm>
          <a:prstGeom prst="rect">
            <a:avLst/>
          </a:prstGeom>
          <a:noFill/>
          <a:ln>
            <a:noFill/>
          </a:ln>
        </p:spPr>
      </p:pic>
      <p:sp>
        <p:nvSpPr>
          <p:cNvPr id="312" name="Google Shape;312;p28"/>
          <p:cNvSpPr txBox="1"/>
          <p:nvPr/>
        </p:nvSpPr>
        <p:spPr>
          <a:xfrm>
            <a:off x="452498" y="6211669"/>
            <a:ext cx="442430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 Washington  University in St. Louis</a:t>
            </a:r>
            <a:endParaRPr/>
          </a:p>
        </p:txBody>
      </p:sp>
      <p:pic>
        <p:nvPicPr>
          <p:cNvPr id="313" name="Google Shape;313;p28"/>
          <p:cNvPicPr preferRelativeResize="0"/>
          <p:nvPr/>
        </p:nvPicPr>
        <p:blipFill rotWithShape="1">
          <a:blip r:embed="rId4">
            <a:alphaModFix/>
          </a:blip>
          <a:srcRect/>
          <a:stretch/>
        </p:blipFill>
        <p:spPr>
          <a:xfrm>
            <a:off x="452498" y="3401540"/>
            <a:ext cx="5480049" cy="11620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9"/>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INCREASED CONNECTION WITH THE COMMUNITY</a:t>
            </a:r>
            <a:endParaRPr/>
          </a:p>
        </p:txBody>
      </p:sp>
      <p:pic>
        <p:nvPicPr>
          <p:cNvPr id="319" name="Google Shape;319;p29"/>
          <p:cNvPicPr preferRelativeResize="0">
            <a:picLocks noGrp="1"/>
          </p:cNvPicPr>
          <p:nvPr>
            <p:ph type="body" idx="1"/>
          </p:nvPr>
        </p:nvPicPr>
        <p:blipFill rotWithShape="1">
          <a:blip r:embed="rId3">
            <a:alphaModFix/>
          </a:blip>
          <a:srcRect/>
          <a:stretch/>
        </p:blipFill>
        <p:spPr>
          <a:xfrm>
            <a:off x="7340600" y="1630203"/>
            <a:ext cx="3902139" cy="3806965"/>
          </a:xfrm>
          <a:prstGeom prst="rect">
            <a:avLst/>
          </a:prstGeom>
          <a:noFill/>
          <a:ln>
            <a:noFill/>
          </a:ln>
        </p:spPr>
      </p:pic>
      <p:sp>
        <p:nvSpPr>
          <p:cNvPr id="320" name="Google Shape;320;p29"/>
          <p:cNvSpPr/>
          <p:nvPr/>
        </p:nvSpPr>
        <p:spPr>
          <a:xfrm>
            <a:off x="7340600" y="5593151"/>
            <a:ext cx="4343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  </a:t>
            </a:r>
            <a:r>
              <a:rPr lang="en-US" sz="1800" b="1">
                <a:solidFill>
                  <a:schemeClr val="lt1"/>
                </a:solidFill>
                <a:latin typeface="Twentieth Century"/>
                <a:ea typeface="Twentieth Century"/>
                <a:cs typeface="Twentieth Century"/>
                <a:sym typeface="Twentieth Century"/>
              </a:rPr>
              <a:t>Werner von Boltenstern Shanghai Photograph and Negative Collection</a:t>
            </a:r>
            <a:endParaRPr sz="1800" b="1">
              <a:solidFill>
                <a:schemeClr val="lt1"/>
              </a:solidFill>
              <a:latin typeface="Twentieth Century"/>
              <a:ea typeface="Twentieth Century"/>
              <a:cs typeface="Twentieth Century"/>
              <a:sym typeface="Twentieth Century"/>
            </a:endParaRPr>
          </a:p>
        </p:txBody>
      </p:sp>
      <p:sp>
        <p:nvSpPr>
          <p:cNvPr id="321" name="Google Shape;321;p29"/>
          <p:cNvSpPr txBox="1"/>
          <p:nvPr/>
        </p:nvSpPr>
        <p:spPr>
          <a:xfrm>
            <a:off x="685800" y="1859339"/>
            <a:ext cx="6184900"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lt1"/>
                </a:solidFill>
                <a:latin typeface="Twentieth Century"/>
                <a:ea typeface="Twentieth Century"/>
                <a:cs typeface="Twentieth Century"/>
                <a:sym typeface="Twentieth Century"/>
              </a:rPr>
              <a:t>“Ethical challenges of assigning both descriptive metadata and controlled vocabularies to photographs based on the assumptions or interpretations of metadata specialists who may not have experience with the culture”</a:t>
            </a:r>
            <a:endParaRPr/>
          </a:p>
          <a:p>
            <a:pPr marL="0" marR="0" lvl="0" indent="0" algn="l" rtl="0">
              <a:spcBef>
                <a:spcPts val="0"/>
              </a:spcBef>
              <a:spcAft>
                <a:spcPts val="0"/>
              </a:spcAft>
              <a:buNone/>
            </a:pPr>
            <a:endParaRPr sz="2200">
              <a:solidFill>
                <a:schemeClr val="lt1"/>
              </a:solidFill>
              <a:latin typeface="Twentieth Century"/>
              <a:ea typeface="Twentieth Century"/>
              <a:cs typeface="Twentieth Century"/>
              <a:sym typeface="Twentieth Century"/>
            </a:endParaRPr>
          </a:p>
          <a:p>
            <a:pPr marL="285750" marR="0" lvl="0" indent="-285750" algn="l" rtl="0">
              <a:spcBef>
                <a:spcPts val="0"/>
              </a:spcBef>
              <a:spcAft>
                <a:spcPts val="0"/>
              </a:spcAft>
              <a:buClr>
                <a:schemeClr val="lt1"/>
              </a:buClr>
              <a:buSzPts val="2200"/>
              <a:buFont typeface="Arial"/>
              <a:buChar char="•"/>
            </a:pPr>
            <a:r>
              <a:rPr lang="en-US" sz="2200">
                <a:solidFill>
                  <a:schemeClr val="lt1"/>
                </a:solidFill>
                <a:latin typeface="Twentieth Century"/>
                <a:ea typeface="Twentieth Century"/>
                <a:cs typeface="Twentieth Century"/>
                <a:sym typeface="Twentieth Century"/>
              </a:rPr>
              <a:t>Imposing or presuming relationships</a:t>
            </a:r>
            <a:endParaRPr/>
          </a:p>
          <a:p>
            <a:pPr marL="285750" marR="0" lvl="0" indent="-285750" algn="l" rtl="0">
              <a:spcBef>
                <a:spcPts val="0"/>
              </a:spcBef>
              <a:spcAft>
                <a:spcPts val="0"/>
              </a:spcAft>
              <a:buClr>
                <a:schemeClr val="lt1"/>
              </a:buClr>
              <a:buSzPts val="2200"/>
              <a:buFont typeface="Arial"/>
              <a:buChar char="•"/>
            </a:pPr>
            <a:r>
              <a:rPr lang="en-US" sz="2200">
                <a:solidFill>
                  <a:schemeClr val="lt1"/>
                </a:solidFill>
                <a:latin typeface="Twentieth Century"/>
                <a:ea typeface="Twentieth Century"/>
                <a:cs typeface="Twentieth Century"/>
                <a:sym typeface="Twentieth Century"/>
              </a:rPr>
              <a:t>Misunderstandings of the culture</a:t>
            </a:r>
            <a:endParaRPr/>
          </a:p>
          <a:p>
            <a:pPr marL="285750" marR="0" lvl="0" indent="-146050" algn="l" rtl="0">
              <a:spcBef>
                <a:spcPts val="0"/>
              </a:spcBef>
              <a:spcAft>
                <a:spcPts val="0"/>
              </a:spcAft>
              <a:buClr>
                <a:schemeClr val="lt1"/>
              </a:buClr>
              <a:buSzPts val="2200"/>
              <a:buFont typeface="Arial"/>
              <a:buNone/>
            </a:pPr>
            <a:endParaRPr sz="2200">
              <a:solidFill>
                <a:schemeClr val="lt1"/>
              </a:solidFill>
              <a:latin typeface="Twentieth Century"/>
              <a:ea typeface="Twentieth Century"/>
              <a:cs typeface="Twentieth Century"/>
              <a:sym typeface="Twentieth Century"/>
            </a:endParaRPr>
          </a:p>
          <a:p>
            <a:pPr marL="285750" marR="0" lvl="0" indent="-285750" algn="l" rtl="0">
              <a:spcBef>
                <a:spcPts val="0"/>
              </a:spcBef>
              <a:spcAft>
                <a:spcPts val="0"/>
              </a:spcAft>
              <a:buClr>
                <a:schemeClr val="lt1"/>
              </a:buClr>
              <a:buSzPts val="2200"/>
              <a:buFont typeface="Arial"/>
              <a:buChar char="•"/>
            </a:pPr>
            <a:r>
              <a:rPr lang="en-US" sz="2200">
                <a:solidFill>
                  <a:schemeClr val="lt1"/>
                </a:solidFill>
                <a:latin typeface="Twentieth Century"/>
                <a:ea typeface="Twentieth Century"/>
                <a:cs typeface="Twentieth Century"/>
                <a:sym typeface="Twentieth Century"/>
              </a:rPr>
              <a:t>Crowdsourcing metadata </a:t>
            </a:r>
            <a:endParaRPr/>
          </a:p>
          <a:p>
            <a:pPr marL="285750" marR="0" lvl="0" indent="-285750" algn="l" rtl="0">
              <a:spcBef>
                <a:spcPts val="0"/>
              </a:spcBef>
              <a:spcAft>
                <a:spcPts val="0"/>
              </a:spcAft>
              <a:buClr>
                <a:schemeClr val="lt1"/>
              </a:buClr>
              <a:buSzPts val="2200"/>
              <a:buFont typeface="Arial"/>
              <a:buChar char="•"/>
            </a:pPr>
            <a:r>
              <a:rPr lang="en-US" sz="2200">
                <a:solidFill>
                  <a:schemeClr val="lt1"/>
                </a:solidFill>
                <a:latin typeface="Twentieth Century"/>
                <a:ea typeface="Twentieth Century"/>
                <a:cs typeface="Twentieth Century"/>
                <a:sym typeface="Twentieth Century"/>
              </a:rPr>
              <a:t>Working with members of the community to create archives metadata </a:t>
            </a:r>
            <a:endParaRPr/>
          </a:p>
        </p:txBody>
      </p:sp>
      <p:sp>
        <p:nvSpPr>
          <p:cNvPr id="322" name="Google Shape;322;p29"/>
          <p:cNvSpPr/>
          <p:nvPr/>
        </p:nvSpPr>
        <p:spPr>
          <a:xfrm>
            <a:off x="876300" y="6054816"/>
            <a:ext cx="6096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https://issuesandadvocacy.wordpress.com/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30"/>
          <p:cNvPicPr preferRelativeResize="0"/>
          <p:nvPr/>
        </p:nvPicPr>
        <p:blipFill rotWithShape="1">
          <a:blip r:embed="rId3">
            <a:alphaModFix/>
          </a:blip>
          <a:srcRect/>
          <a:stretch/>
        </p:blipFill>
        <p:spPr>
          <a:xfrm>
            <a:off x="1524000" y="85725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CONSIDERATIONS</a:t>
            </a:r>
            <a:endParaRPr/>
          </a:p>
        </p:txBody>
      </p:sp>
      <p:sp>
        <p:nvSpPr>
          <p:cNvPr id="333" name="Google Shape;333;p31"/>
          <p:cNvSpPr txBox="1">
            <a:spLocks noGrp="1"/>
          </p:cNvSpPr>
          <p:nvPr>
            <p:ph type="body" idx="1"/>
          </p:nvPr>
        </p:nvSpPr>
        <p:spPr>
          <a:xfrm>
            <a:off x="1141413" y="1777849"/>
            <a:ext cx="9905999" cy="3541714"/>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3000"/>
              <a:buChar char="•"/>
            </a:pPr>
            <a:r>
              <a:rPr lang="en-US"/>
              <a:t>Cataloging metadata is standards-based and it works well </a:t>
            </a:r>
            <a:endParaRPr/>
          </a:p>
          <a:p>
            <a:pPr marL="228600" lvl="0" indent="-228600" algn="l" rtl="0">
              <a:lnSpc>
                <a:spcPct val="120000"/>
              </a:lnSpc>
              <a:spcBef>
                <a:spcPts val="1000"/>
              </a:spcBef>
              <a:spcAft>
                <a:spcPts val="0"/>
              </a:spcAft>
              <a:buClr>
                <a:schemeClr val="lt1"/>
              </a:buClr>
              <a:buSzPts val="3000"/>
              <a:buChar char="•"/>
            </a:pPr>
            <a:r>
              <a:rPr lang="en-US"/>
              <a:t>Library metadata is changing along with the wider world of searching</a:t>
            </a:r>
            <a:endParaRPr/>
          </a:p>
          <a:p>
            <a:pPr marL="228600" lvl="0" indent="-228600" algn="l" rtl="0">
              <a:lnSpc>
                <a:spcPct val="120000"/>
              </a:lnSpc>
              <a:spcBef>
                <a:spcPts val="1000"/>
              </a:spcBef>
              <a:spcAft>
                <a:spcPts val="0"/>
              </a:spcAft>
              <a:buClr>
                <a:schemeClr val="lt1"/>
              </a:buClr>
              <a:buSzPts val="3000"/>
              <a:buChar char="•"/>
            </a:pPr>
            <a:r>
              <a:rPr lang="en-US"/>
              <a:t>Critically looking at the ways in which we catalog information benefits the entire academic community</a:t>
            </a:r>
            <a:endParaRPr/>
          </a:p>
          <a:p>
            <a:pPr marL="228600" lvl="0" indent="-228600" algn="l" rtl="0">
              <a:lnSpc>
                <a:spcPct val="120000"/>
              </a:lnSpc>
              <a:spcBef>
                <a:spcPts val="1000"/>
              </a:spcBef>
              <a:spcAft>
                <a:spcPts val="0"/>
              </a:spcAft>
              <a:buClr>
                <a:schemeClr val="lt1"/>
              </a:buClr>
              <a:buSzPts val="3000"/>
              <a:buChar char="•"/>
            </a:pPr>
            <a:r>
              <a:rPr lang="en-US"/>
              <a:t>Working with our communities to improve knowledge helps to center the library within the information ecosystem and to build productive relationships </a:t>
            </a:r>
            <a:endParaRPr/>
          </a:p>
          <a:p>
            <a:pPr marL="228600" lvl="0" indent="-38100" algn="l" rtl="0">
              <a:lnSpc>
                <a:spcPct val="120000"/>
              </a:lnSpc>
              <a:spcBef>
                <a:spcPts val="1000"/>
              </a:spcBef>
              <a:spcAft>
                <a:spcPts val="0"/>
              </a:spcAft>
              <a:buClr>
                <a:schemeClr val="lt1"/>
              </a:buClr>
              <a:buSzPts val="3000"/>
              <a:buNone/>
            </a:pPr>
            <a:endParaRPr/>
          </a:p>
          <a:p>
            <a:pPr marL="228600" lvl="0" indent="-38100" algn="l" rtl="0">
              <a:lnSpc>
                <a:spcPct val="120000"/>
              </a:lnSpc>
              <a:spcBef>
                <a:spcPts val="1000"/>
              </a:spcBef>
              <a:spcAft>
                <a:spcPts val="0"/>
              </a:spcAft>
              <a:buClr>
                <a:schemeClr val="lt1"/>
              </a:buClr>
              <a:buSzPts val="3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a:spLocks noGrp="1"/>
          </p:cNvSpPr>
          <p:nvPr>
            <p:ph type="title"/>
          </p:nvPr>
        </p:nvSpPr>
        <p:spPr>
          <a:xfrm>
            <a:off x="1141411" y="1419226"/>
            <a:ext cx="9906000" cy="199632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600"/>
              <a:buFont typeface="Twentieth Century"/>
              <a:buNone/>
            </a:pPr>
            <a:r>
              <a:rPr lang="en-US" sz="6600"/>
              <a:t>CLASSIFICATION:</a:t>
            </a:r>
            <a:br>
              <a:rPr lang="en-US" sz="6600"/>
            </a:br>
            <a:r>
              <a:rPr lang="en-US" sz="6600"/>
              <a:t>CASE STUDIES</a:t>
            </a:r>
            <a:endParaRPr sz="6600"/>
          </a:p>
        </p:txBody>
      </p:sp>
      <p:sp>
        <p:nvSpPr>
          <p:cNvPr id="340" name="Google Shape;340;p32"/>
          <p:cNvSpPr txBox="1">
            <a:spLocks noGrp="1"/>
          </p:cNvSpPr>
          <p:nvPr>
            <p:ph type="body" idx="1"/>
          </p:nvPr>
        </p:nvSpPr>
        <p:spPr>
          <a:xfrm>
            <a:off x="1141411" y="3832412"/>
            <a:ext cx="9906000" cy="1966726"/>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4000"/>
              <a:buNone/>
            </a:pPr>
            <a:r>
              <a:rPr lang="en-US" sz="3200"/>
              <a:t>HISTORIC VS. MODERN – COMMUNITY &amp; SOCIAL JUSTICE</a:t>
            </a:r>
            <a:endParaRPr/>
          </a:p>
          <a:p>
            <a:pPr marL="0" lvl="0" indent="0" algn="l" rtl="0">
              <a:lnSpc>
                <a:spcPct val="120000"/>
              </a:lnSpc>
              <a:spcBef>
                <a:spcPts val="1000"/>
              </a:spcBef>
              <a:spcAft>
                <a:spcPts val="0"/>
              </a:spcAft>
              <a:buClr>
                <a:schemeClr val="lt1"/>
              </a:buClr>
              <a:buSzPts val="4000"/>
              <a:buNone/>
            </a:pPr>
            <a:endParaRPr sz="3200"/>
          </a:p>
          <a:p>
            <a:pPr marL="0" lvl="0" indent="0" algn="l" rtl="0">
              <a:lnSpc>
                <a:spcPct val="120000"/>
              </a:lnSpc>
              <a:spcBef>
                <a:spcPts val="1000"/>
              </a:spcBef>
              <a:spcAft>
                <a:spcPts val="0"/>
              </a:spcAft>
              <a:buClr>
                <a:schemeClr val="lt1"/>
              </a:buClr>
              <a:buSzPts val="225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a:spLocks noGrp="1"/>
          </p:cNvSpPr>
          <p:nvPr>
            <p:ph type="title"/>
          </p:nvPr>
        </p:nvSpPr>
        <p:spPr>
          <a:xfrm>
            <a:off x="1141410" y="832688"/>
            <a:ext cx="9906000" cy="128403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Twentieth Century"/>
              <a:buNone/>
            </a:pPr>
            <a:r>
              <a:rPr lang="en-US" sz="4800"/>
              <a:t>CATEGORIZING BOOKS</a:t>
            </a:r>
            <a:endParaRPr/>
          </a:p>
        </p:txBody>
      </p:sp>
      <p:sp>
        <p:nvSpPr>
          <p:cNvPr id="347" name="Google Shape;347;p33"/>
          <p:cNvSpPr txBox="1">
            <a:spLocks noGrp="1"/>
          </p:cNvSpPr>
          <p:nvPr>
            <p:ph type="body" idx="1"/>
          </p:nvPr>
        </p:nvSpPr>
        <p:spPr>
          <a:xfrm>
            <a:off x="3503609" y="2284931"/>
            <a:ext cx="2897199" cy="318802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US"/>
              <a:t>G. HERBERT PUTNAM</a:t>
            </a:r>
            <a:br>
              <a:rPr lang="en-US"/>
            </a:br>
            <a:r>
              <a:rPr lang="en-US"/>
              <a:t> 1861 – 1955 </a:t>
            </a:r>
            <a:br>
              <a:rPr lang="en-US"/>
            </a:br>
            <a:endParaRPr/>
          </a:p>
          <a:p>
            <a:pPr marL="0" lvl="0" indent="0" algn="l" rtl="0">
              <a:lnSpc>
                <a:spcPct val="90000"/>
              </a:lnSpc>
              <a:spcBef>
                <a:spcPts val="1000"/>
              </a:spcBef>
              <a:spcAft>
                <a:spcPts val="0"/>
              </a:spcAft>
              <a:buClr>
                <a:schemeClr val="lt1"/>
              </a:buClr>
              <a:buSzPts val="3000"/>
              <a:buNone/>
            </a:pPr>
            <a:r>
              <a:rPr lang="en-US"/>
              <a:t>LIBRARY OF CONGRESS 1897</a:t>
            </a:r>
            <a:endParaRPr/>
          </a:p>
          <a:p>
            <a:pPr marL="0" lvl="0" indent="0" algn="l" rtl="0">
              <a:lnSpc>
                <a:spcPct val="90000"/>
              </a:lnSpc>
              <a:spcBef>
                <a:spcPts val="1000"/>
              </a:spcBef>
              <a:spcAft>
                <a:spcPts val="0"/>
              </a:spcAft>
              <a:buClr>
                <a:schemeClr val="lt1"/>
              </a:buClr>
              <a:buSzPts val="3000"/>
              <a:buNone/>
            </a:pPr>
            <a:endParaRPr/>
          </a:p>
        </p:txBody>
      </p:sp>
      <p:pic>
        <p:nvPicPr>
          <p:cNvPr id="348" name="Google Shape;348;p33"/>
          <p:cNvPicPr preferRelativeResize="0">
            <a:picLocks noGrp="1"/>
          </p:cNvPicPr>
          <p:nvPr>
            <p:ph type="body" idx="2"/>
          </p:nvPr>
        </p:nvPicPr>
        <p:blipFill rotWithShape="1">
          <a:blip r:embed="rId3">
            <a:alphaModFix/>
          </a:blip>
          <a:srcRect t="4887" r="15395" b="25187"/>
          <a:stretch/>
        </p:blipFill>
        <p:spPr>
          <a:xfrm>
            <a:off x="1370019" y="2380129"/>
            <a:ext cx="2058981" cy="2713840"/>
          </a:xfrm>
          <a:prstGeom prst="rect">
            <a:avLst/>
          </a:prstGeom>
          <a:noFill/>
          <a:ln>
            <a:noFill/>
          </a:ln>
        </p:spPr>
      </p:pic>
      <p:sp>
        <p:nvSpPr>
          <p:cNvPr id="349" name="Google Shape;349;p33"/>
          <p:cNvSpPr txBox="1">
            <a:spLocks noGrp="1"/>
          </p:cNvSpPr>
          <p:nvPr>
            <p:ph type="body" idx="3"/>
          </p:nvPr>
        </p:nvSpPr>
        <p:spPr>
          <a:xfrm>
            <a:off x="6400808" y="2284931"/>
            <a:ext cx="4646602" cy="328601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US"/>
              <a:t>“MELVIL DUI”</a:t>
            </a:r>
            <a:br>
              <a:rPr lang="en-US"/>
            </a:br>
            <a:r>
              <a:rPr lang="en-US"/>
              <a:t>  1851-1931</a:t>
            </a:r>
            <a:endParaRPr/>
          </a:p>
          <a:p>
            <a:pPr marL="0" lvl="0" indent="0" algn="l" rtl="0">
              <a:lnSpc>
                <a:spcPct val="90000"/>
              </a:lnSpc>
              <a:spcBef>
                <a:spcPts val="1000"/>
              </a:spcBef>
              <a:spcAft>
                <a:spcPts val="0"/>
              </a:spcAft>
              <a:buClr>
                <a:schemeClr val="lt1"/>
              </a:buClr>
              <a:buSzPts val="3000"/>
              <a:buNone/>
            </a:pPr>
            <a:endParaRPr/>
          </a:p>
          <a:p>
            <a:pPr marL="0" lvl="0" indent="0" algn="l" rtl="0">
              <a:lnSpc>
                <a:spcPct val="90000"/>
              </a:lnSpc>
              <a:spcBef>
                <a:spcPts val="1000"/>
              </a:spcBef>
              <a:spcAft>
                <a:spcPts val="0"/>
              </a:spcAft>
              <a:buClr>
                <a:schemeClr val="lt1"/>
              </a:buClr>
              <a:buSzPts val="3000"/>
              <a:buNone/>
            </a:pPr>
            <a:r>
              <a:rPr lang="en-US"/>
              <a:t>COPYRIGHTED </a:t>
            </a:r>
            <a:br>
              <a:rPr lang="en-US"/>
            </a:br>
            <a:r>
              <a:rPr lang="en-US"/>
              <a:t>HIS SYSTEM 1876</a:t>
            </a:r>
            <a:endParaRPr/>
          </a:p>
          <a:p>
            <a:pPr marL="0" lvl="0" indent="0" algn="l" rtl="0">
              <a:lnSpc>
                <a:spcPct val="90000"/>
              </a:lnSpc>
              <a:spcBef>
                <a:spcPts val="1000"/>
              </a:spcBef>
              <a:spcAft>
                <a:spcPts val="0"/>
              </a:spcAft>
              <a:buClr>
                <a:schemeClr val="lt1"/>
              </a:buClr>
              <a:buSzPts val="3000"/>
              <a:buNone/>
            </a:pPr>
            <a:endParaRPr/>
          </a:p>
        </p:txBody>
      </p:sp>
      <p:pic>
        <p:nvPicPr>
          <p:cNvPr id="350" name="Google Shape;350;p33"/>
          <p:cNvPicPr preferRelativeResize="0">
            <a:picLocks noGrp="1"/>
          </p:cNvPicPr>
          <p:nvPr>
            <p:ph type="body" idx="4"/>
          </p:nvPr>
        </p:nvPicPr>
        <p:blipFill rotWithShape="1">
          <a:blip r:embed="rId4">
            <a:alphaModFix/>
          </a:blip>
          <a:srcRect l="12937" t="7480" r="11945" b="14763"/>
          <a:stretch/>
        </p:blipFill>
        <p:spPr>
          <a:xfrm>
            <a:off x="9009529" y="2241624"/>
            <a:ext cx="1842247" cy="25623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title"/>
          </p:nvPr>
        </p:nvSpPr>
        <p:spPr>
          <a:xfrm>
            <a:off x="1141410" y="1277470"/>
            <a:ext cx="5934508" cy="6851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Twentieth Century"/>
              <a:buNone/>
            </a:pPr>
            <a:r>
              <a:rPr lang="en-US"/>
              <a:t>BIAS IN CLASSIFICATION SYSTEMS</a:t>
            </a:r>
            <a:endParaRPr/>
          </a:p>
        </p:txBody>
      </p:sp>
      <p:sp>
        <p:nvSpPr>
          <p:cNvPr id="357" name="Google Shape;357;p34"/>
          <p:cNvSpPr>
            <a:spLocks noGrp="1"/>
          </p:cNvSpPr>
          <p:nvPr>
            <p:ph type="pic" idx="2"/>
          </p:nvPr>
        </p:nvSpPr>
        <p:spPr>
          <a:xfrm>
            <a:off x="7380721" y="833718"/>
            <a:ext cx="3856538" cy="4612341"/>
          </a:xfrm>
          <a:prstGeom prst="round2DiagRect">
            <a:avLst>
              <a:gd name="adj1" fmla="val 5608"/>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58" name="Google Shape;358;p34"/>
          <p:cNvSpPr txBox="1">
            <a:spLocks noGrp="1"/>
          </p:cNvSpPr>
          <p:nvPr>
            <p:ph type="body" idx="1"/>
          </p:nvPr>
        </p:nvSpPr>
        <p:spPr>
          <a:xfrm>
            <a:off x="1141400" y="2331723"/>
            <a:ext cx="5022000" cy="3114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3000"/>
              <a:buNone/>
            </a:pPr>
            <a:r>
              <a:rPr lang="en-US" sz="2400"/>
              <a:t>- Bias towards the language, culture and perceptions of founders</a:t>
            </a:r>
            <a:endParaRPr/>
          </a:p>
          <a:p>
            <a:pPr marL="0" lvl="0" indent="0" algn="l" rtl="0">
              <a:lnSpc>
                <a:spcPct val="120000"/>
              </a:lnSpc>
              <a:spcBef>
                <a:spcPts val="1000"/>
              </a:spcBef>
              <a:spcAft>
                <a:spcPts val="0"/>
              </a:spcAft>
              <a:buClr>
                <a:schemeClr val="lt1"/>
              </a:buClr>
              <a:buSzPts val="3000"/>
              <a:buNone/>
            </a:pPr>
            <a:r>
              <a:rPr lang="en-US" sz="2400"/>
              <a:t>- Treatment of topics </a:t>
            </a:r>
            <a:br>
              <a:rPr lang="en-US" sz="2400"/>
            </a:br>
            <a:r>
              <a:rPr lang="en-US" sz="2400"/>
              <a:t>    </a:t>
            </a:r>
            <a:endParaRPr/>
          </a:p>
          <a:p>
            <a:pPr marL="285750" lvl="0" indent="-127000" algn="l" rtl="0">
              <a:lnSpc>
                <a:spcPct val="120000"/>
              </a:lnSpc>
              <a:spcBef>
                <a:spcPts val="1000"/>
              </a:spcBef>
              <a:spcAft>
                <a:spcPts val="0"/>
              </a:spcAft>
              <a:buClr>
                <a:schemeClr val="lt1"/>
              </a:buClr>
              <a:buSzPts val="2500"/>
              <a:buFont typeface="Twentieth Century"/>
              <a:buNone/>
            </a:pPr>
            <a:endParaRPr sz="2000"/>
          </a:p>
          <a:p>
            <a:pPr marL="0" lvl="0" indent="0" algn="l" rtl="0">
              <a:lnSpc>
                <a:spcPct val="120000"/>
              </a:lnSpc>
              <a:spcBef>
                <a:spcPts val="1000"/>
              </a:spcBef>
              <a:spcAft>
                <a:spcPts val="0"/>
              </a:spcAft>
              <a:buClr>
                <a:schemeClr val="lt1"/>
              </a:buClr>
              <a:buSzPts val="2500"/>
              <a:buNone/>
            </a:pPr>
            <a:endParaRPr sz="2000"/>
          </a:p>
        </p:txBody>
      </p:sp>
      <p:pic>
        <p:nvPicPr>
          <p:cNvPr id="359" name="Google Shape;359;p34"/>
          <p:cNvPicPr preferRelativeResize="0"/>
          <p:nvPr/>
        </p:nvPicPr>
        <p:blipFill rotWithShape="1">
          <a:blip r:embed="rId3">
            <a:alphaModFix/>
          </a:blip>
          <a:srcRect r="15334"/>
          <a:stretch/>
        </p:blipFill>
        <p:spPr>
          <a:xfrm>
            <a:off x="7533121" y="1101960"/>
            <a:ext cx="3551738" cy="4116199"/>
          </a:xfrm>
          <a:prstGeom prst="rect">
            <a:avLst/>
          </a:prstGeom>
          <a:noFill/>
          <a:ln>
            <a:noFill/>
          </a:ln>
        </p:spPr>
      </p:pic>
      <p:sp>
        <p:nvSpPr>
          <p:cNvPr id="360" name="Google Shape;360;p34"/>
          <p:cNvSpPr txBox="1"/>
          <p:nvPr/>
        </p:nvSpPr>
        <p:spPr>
          <a:xfrm>
            <a:off x="7380721" y="5606534"/>
            <a:ext cx="385653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Trans (New York, N.Y.: Jarret Key, 2017)</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INCLUSIVE METADATA</a:t>
            </a:r>
            <a:endParaRPr/>
          </a:p>
        </p:txBody>
      </p:sp>
      <p:pic>
        <p:nvPicPr>
          <p:cNvPr id="367" name="Google Shape;367;p35"/>
          <p:cNvPicPr preferRelativeResize="0">
            <a:picLocks noGrp="1"/>
          </p:cNvPicPr>
          <p:nvPr>
            <p:ph type="body" idx="1"/>
          </p:nvPr>
        </p:nvPicPr>
        <p:blipFill rotWithShape="1">
          <a:blip r:embed="rId3">
            <a:alphaModFix/>
          </a:blip>
          <a:srcRect/>
          <a:stretch/>
        </p:blipFill>
        <p:spPr>
          <a:xfrm>
            <a:off x="1634000" y="2032551"/>
            <a:ext cx="2410505" cy="3541712"/>
          </a:xfrm>
          <a:prstGeom prst="rect">
            <a:avLst/>
          </a:prstGeom>
          <a:noFill/>
          <a:ln>
            <a:noFill/>
          </a:ln>
        </p:spPr>
      </p:pic>
      <p:sp>
        <p:nvSpPr>
          <p:cNvPr id="368" name="Google Shape;368;p35"/>
          <p:cNvSpPr txBox="1"/>
          <p:nvPr/>
        </p:nvSpPr>
        <p:spPr>
          <a:xfrm>
            <a:off x="1529069" y="5574263"/>
            <a:ext cx="288035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Dr. Dorothy B. Porter Wesley</a:t>
            </a:r>
            <a:endParaRPr/>
          </a:p>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Howard University </a:t>
            </a:r>
            <a:endParaRPr/>
          </a:p>
        </p:txBody>
      </p:sp>
      <p:pic>
        <p:nvPicPr>
          <p:cNvPr id="369" name="Google Shape;369;p35"/>
          <p:cNvPicPr preferRelativeResize="0"/>
          <p:nvPr/>
        </p:nvPicPr>
        <p:blipFill rotWithShape="1">
          <a:blip r:embed="rId4">
            <a:alphaModFix/>
          </a:blip>
          <a:srcRect/>
          <a:stretch/>
        </p:blipFill>
        <p:spPr>
          <a:xfrm>
            <a:off x="7396591" y="2064820"/>
            <a:ext cx="2374332" cy="3541711"/>
          </a:xfrm>
          <a:prstGeom prst="rect">
            <a:avLst/>
          </a:prstGeom>
          <a:noFill/>
          <a:ln>
            <a:noFill/>
          </a:ln>
        </p:spPr>
      </p:pic>
      <p:sp>
        <p:nvSpPr>
          <p:cNvPr id="370" name="Google Shape;370;p35"/>
          <p:cNvSpPr/>
          <p:nvPr/>
        </p:nvSpPr>
        <p:spPr>
          <a:xfrm>
            <a:off x="7294612" y="5574262"/>
            <a:ext cx="257829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Sanford Berman</a:t>
            </a:r>
            <a:endParaRPr/>
          </a:p>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Hennepin County Libraries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1141413" y="1207623"/>
            <a:ext cx="5934508" cy="63392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Twentieth Century"/>
              <a:buNone/>
            </a:pPr>
            <a:r>
              <a:rPr lang="en-US"/>
              <a:t>BIAS IN LCSH</a:t>
            </a:r>
            <a:endParaRPr/>
          </a:p>
        </p:txBody>
      </p:sp>
      <p:sp>
        <p:nvSpPr>
          <p:cNvPr id="377" name="Google Shape;377;p36"/>
          <p:cNvSpPr>
            <a:spLocks noGrp="1"/>
          </p:cNvSpPr>
          <p:nvPr>
            <p:ph type="pic" idx="2"/>
          </p:nvPr>
        </p:nvSpPr>
        <p:spPr>
          <a:xfrm>
            <a:off x="7380721" y="833718"/>
            <a:ext cx="3856538" cy="4612341"/>
          </a:xfrm>
          <a:prstGeom prst="round2DiagRect">
            <a:avLst>
              <a:gd name="adj1" fmla="val 5608"/>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78" name="Google Shape;378;p36"/>
          <p:cNvSpPr txBox="1">
            <a:spLocks noGrp="1"/>
          </p:cNvSpPr>
          <p:nvPr>
            <p:ph type="body" idx="1"/>
          </p:nvPr>
        </p:nvSpPr>
        <p:spPr>
          <a:xfrm>
            <a:off x="1141410" y="2125683"/>
            <a:ext cx="5934511" cy="4207881"/>
          </a:xfrm>
          <a:prstGeom prst="rect">
            <a:avLst/>
          </a:prstGeom>
          <a:noFill/>
          <a:ln>
            <a:noFill/>
          </a:ln>
        </p:spPr>
        <p:txBody>
          <a:bodyPr spcFirstLastPara="1" wrap="square" lIns="91425" tIns="45700" rIns="91425" bIns="45700" anchor="t" anchorCtr="0">
            <a:noAutofit/>
          </a:bodyPr>
          <a:lstStyle/>
          <a:p>
            <a:pPr marL="285750" lvl="0" indent="-285750" algn="l" rtl="0">
              <a:lnSpc>
                <a:spcPct val="120000"/>
              </a:lnSpc>
              <a:spcBef>
                <a:spcPts val="0"/>
              </a:spcBef>
              <a:spcAft>
                <a:spcPts val="0"/>
              </a:spcAft>
              <a:buClr>
                <a:schemeClr val="lt1"/>
              </a:buClr>
              <a:buSzPts val="3000"/>
              <a:buFont typeface="Twentieth Century"/>
              <a:buChar char="-"/>
            </a:pPr>
            <a:r>
              <a:rPr lang="en-US" sz="2400"/>
              <a:t>Interdisciplinary concerns &amp; what is shelved together</a:t>
            </a:r>
            <a:endParaRPr/>
          </a:p>
          <a:p>
            <a:pPr marL="285750" lvl="0" indent="-285750" algn="l" rtl="0">
              <a:lnSpc>
                <a:spcPct val="120000"/>
              </a:lnSpc>
              <a:spcBef>
                <a:spcPts val="1000"/>
              </a:spcBef>
              <a:spcAft>
                <a:spcPts val="0"/>
              </a:spcAft>
              <a:buClr>
                <a:schemeClr val="lt1"/>
              </a:buClr>
              <a:buSzPts val="3000"/>
              <a:buFont typeface="Twentieth Century"/>
              <a:buChar char="-"/>
            </a:pPr>
            <a:r>
              <a:rPr lang="en-US" sz="2400"/>
              <a:t>Default assumption is person is male &amp; white</a:t>
            </a:r>
            <a:endParaRPr/>
          </a:p>
          <a:p>
            <a:pPr marL="457200" lvl="1" indent="0" algn="l" rtl="0">
              <a:lnSpc>
                <a:spcPct val="120000"/>
              </a:lnSpc>
              <a:spcBef>
                <a:spcPts val="500"/>
              </a:spcBef>
              <a:spcAft>
                <a:spcPts val="0"/>
              </a:spcAft>
              <a:buClr>
                <a:schemeClr val="lt1"/>
              </a:buClr>
              <a:buSzPts val="3000"/>
              <a:buNone/>
            </a:pPr>
            <a:r>
              <a:rPr lang="en-US" sz="2400"/>
              <a:t>“Astronauts”  </a:t>
            </a:r>
            <a:br>
              <a:rPr lang="en-US" sz="2400"/>
            </a:br>
            <a:r>
              <a:rPr lang="en-US" sz="2400"/>
              <a:t>  - “Women astronauts” and </a:t>
            </a:r>
            <a:br>
              <a:rPr lang="en-US" sz="2400"/>
            </a:br>
            <a:r>
              <a:rPr lang="en-US" sz="2400"/>
              <a:t>   “African American women astronauts” </a:t>
            </a:r>
            <a:br>
              <a:rPr lang="en-US" sz="2400"/>
            </a:br>
            <a:r>
              <a:rPr lang="en-US" sz="2400"/>
              <a:t> but no subject heading for male astronauts</a:t>
            </a:r>
            <a:endParaRPr sz="2400"/>
          </a:p>
          <a:p>
            <a:pPr marL="342900" lvl="0" indent="-184150" algn="l" rtl="0">
              <a:lnSpc>
                <a:spcPct val="120000"/>
              </a:lnSpc>
              <a:spcBef>
                <a:spcPts val="1000"/>
              </a:spcBef>
              <a:spcAft>
                <a:spcPts val="0"/>
              </a:spcAft>
              <a:buClr>
                <a:schemeClr val="lt1"/>
              </a:buClr>
              <a:buSzPts val="2500"/>
              <a:buFont typeface="Twentieth Century"/>
              <a:buNone/>
            </a:pPr>
            <a:endParaRPr sz="2000"/>
          </a:p>
        </p:txBody>
      </p:sp>
      <p:pic>
        <p:nvPicPr>
          <p:cNvPr id="379" name="Google Shape;379;p36"/>
          <p:cNvPicPr preferRelativeResize="0"/>
          <p:nvPr/>
        </p:nvPicPr>
        <p:blipFill rotWithShape="1">
          <a:blip r:embed="rId3">
            <a:alphaModFix/>
          </a:blip>
          <a:srcRect r="15334"/>
          <a:stretch/>
        </p:blipFill>
        <p:spPr>
          <a:xfrm>
            <a:off x="7533121" y="1101960"/>
            <a:ext cx="3551738" cy="4116199"/>
          </a:xfrm>
          <a:prstGeom prst="rect">
            <a:avLst/>
          </a:prstGeom>
          <a:noFill/>
          <a:ln>
            <a:noFill/>
          </a:ln>
        </p:spPr>
      </p:pic>
      <p:sp>
        <p:nvSpPr>
          <p:cNvPr id="380" name="Google Shape;380;p36"/>
          <p:cNvSpPr txBox="1"/>
          <p:nvPr/>
        </p:nvSpPr>
        <p:spPr>
          <a:xfrm>
            <a:off x="7380721" y="5606534"/>
            <a:ext cx="385653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Trans (New York, N.Y.: Jarret Key, 2017)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7"/>
          <p:cNvSpPr txBox="1">
            <a:spLocks noGrp="1"/>
          </p:cNvSpPr>
          <p:nvPr>
            <p:ph type="title"/>
          </p:nvPr>
        </p:nvSpPr>
        <p:spPr>
          <a:xfrm>
            <a:off x="1141409" y="468035"/>
            <a:ext cx="5934511" cy="78184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Twentieth Century"/>
              <a:buNone/>
            </a:pPr>
            <a:r>
              <a:rPr lang="en-US"/>
              <a:t>BIAS IN LCSH: PART 2</a:t>
            </a:r>
            <a:endParaRPr/>
          </a:p>
        </p:txBody>
      </p:sp>
      <p:sp>
        <p:nvSpPr>
          <p:cNvPr id="387" name="Google Shape;387;p37"/>
          <p:cNvSpPr>
            <a:spLocks noGrp="1"/>
          </p:cNvSpPr>
          <p:nvPr>
            <p:ph type="pic" idx="2"/>
          </p:nvPr>
        </p:nvSpPr>
        <p:spPr>
          <a:xfrm>
            <a:off x="7380721" y="833718"/>
            <a:ext cx="3856538" cy="4612341"/>
          </a:xfrm>
          <a:prstGeom prst="round2DiagRect">
            <a:avLst>
              <a:gd name="adj1" fmla="val 5608"/>
              <a:gd name="adj2" fmla="val 0"/>
            </a:avLst>
          </a:prstGeom>
          <a:noFill/>
          <a:ln w="19050" cap="sq" cmpd="sng">
            <a:solidFill>
              <a:srgbClr val="B0BFC7">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88" name="Google Shape;388;p37"/>
          <p:cNvSpPr txBox="1">
            <a:spLocks noGrp="1"/>
          </p:cNvSpPr>
          <p:nvPr>
            <p:ph type="body" idx="1"/>
          </p:nvPr>
        </p:nvSpPr>
        <p:spPr>
          <a:xfrm>
            <a:off x="1141409" y="1357454"/>
            <a:ext cx="5934511" cy="5191263"/>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lt1"/>
              </a:buClr>
              <a:buSzPts val="2500"/>
              <a:buFont typeface="Twentieth Century"/>
              <a:buChar char="-"/>
            </a:pPr>
            <a:r>
              <a:rPr lang="en-US" sz="2000"/>
              <a:t>Outdated and biased terminology</a:t>
            </a:r>
            <a:endParaRPr/>
          </a:p>
          <a:p>
            <a:pPr marL="0" lvl="0" indent="0" algn="l" rtl="0">
              <a:lnSpc>
                <a:spcPct val="120000"/>
              </a:lnSpc>
              <a:spcBef>
                <a:spcPts val="1000"/>
              </a:spcBef>
              <a:spcAft>
                <a:spcPts val="0"/>
              </a:spcAft>
              <a:buClr>
                <a:schemeClr val="lt1"/>
              </a:buClr>
              <a:buSzPts val="2500"/>
              <a:buNone/>
            </a:pPr>
            <a:r>
              <a:rPr lang="en-US" sz="2000"/>
              <a:t>	“Negro,” “miscegenation,” and “Black Muslims”</a:t>
            </a:r>
            <a:endParaRPr/>
          </a:p>
          <a:p>
            <a:pPr marL="285750" lvl="0" indent="-285750" algn="l" rtl="0">
              <a:lnSpc>
                <a:spcPct val="120000"/>
              </a:lnSpc>
              <a:spcBef>
                <a:spcPts val="1000"/>
              </a:spcBef>
              <a:spcAft>
                <a:spcPts val="0"/>
              </a:spcAft>
              <a:buClr>
                <a:schemeClr val="lt1"/>
              </a:buClr>
              <a:buSzPts val="2500"/>
              <a:buFont typeface="Twentieth Century"/>
              <a:buChar char="-"/>
            </a:pPr>
            <a:r>
              <a:rPr lang="en-US" sz="2000"/>
              <a:t>“Colonial orientation”</a:t>
            </a:r>
            <a:endParaRPr/>
          </a:p>
          <a:p>
            <a:pPr marL="0" lvl="0" indent="0" algn="l" rtl="0">
              <a:lnSpc>
                <a:spcPct val="120000"/>
              </a:lnSpc>
              <a:spcBef>
                <a:spcPts val="1000"/>
              </a:spcBef>
              <a:spcAft>
                <a:spcPts val="0"/>
              </a:spcAft>
              <a:buClr>
                <a:schemeClr val="lt1"/>
              </a:buClr>
              <a:buSzPts val="2500"/>
              <a:buNone/>
            </a:pPr>
            <a:r>
              <a:rPr lang="en-US" sz="2000"/>
              <a:t>	“Employment of minority women”</a:t>
            </a:r>
            <a:endParaRPr sz="2000"/>
          </a:p>
          <a:p>
            <a:pPr marL="342900" lvl="0" indent="-342900" algn="l" rtl="0">
              <a:lnSpc>
                <a:spcPct val="120000"/>
              </a:lnSpc>
              <a:spcBef>
                <a:spcPts val="1000"/>
              </a:spcBef>
              <a:spcAft>
                <a:spcPts val="0"/>
              </a:spcAft>
              <a:buClr>
                <a:schemeClr val="lt1"/>
              </a:buClr>
              <a:buSzPts val="2500"/>
              <a:buFont typeface="Twentieth Century"/>
              <a:buChar char="-"/>
            </a:pPr>
            <a:r>
              <a:rPr lang="en-US" sz="2000"/>
              <a:t>Prioritizing certain subjects over one another</a:t>
            </a:r>
            <a:endParaRPr/>
          </a:p>
          <a:p>
            <a:pPr marL="342900" lvl="0" indent="-342900" algn="l" rtl="0">
              <a:lnSpc>
                <a:spcPct val="120000"/>
              </a:lnSpc>
              <a:spcBef>
                <a:spcPts val="1000"/>
              </a:spcBef>
              <a:spcAft>
                <a:spcPts val="0"/>
              </a:spcAft>
              <a:buClr>
                <a:schemeClr val="lt1"/>
              </a:buClr>
              <a:buSzPts val="2500"/>
              <a:buFont typeface="Twentieth Century"/>
              <a:buChar char="-"/>
            </a:pPr>
            <a:r>
              <a:rPr lang="en-US" sz="2000"/>
              <a:t>Reliance on “literary warrant” </a:t>
            </a:r>
            <a:endParaRPr sz="2000"/>
          </a:p>
          <a:p>
            <a:pPr marL="342900" lvl="0" indent="-342900" algn="l" rtl="0">
              <a:lnSpc>
                <a:spcPct val="120000"/>
              </a:lnSpc>
              <a:spcBef>
                <a:spcPts val="1000"/>
              </a:spcBef>
              <a:spcAft>
                <a:spcPts val="0"/>
              </a:spcAft>
              <a:buClr>
                <a:schemeClr val="lt1"/>
              </a:buClr>
              <a:buSzPts val="2500"/>
              <a:buFont typeface="Twentieth Century"/>
              <a:buChar char="-"/>
            </a:pPr>
            <a:r>
              <a:rPr lang="en-US" sz="2000"/>
              <a:t>Headings that may cause offense to some members of a group, but not others</a:t>
            </a:r>
            <a:endParaRPr/>
          </a:p>
          <a:p>
            <a:pPr marL="342900" lvl="0" indent="-342900" algn="l" rtl="0">
              <a:lnSpc>
                <a:spcPct val="120000"/>
              </a:lnSpc>
              <a:spcBef>
                <a:spcPts val="1000"/>
              </a:spcBef>
              <a:spcAft>
                <a:spcPts val="0"/>
              </a:spcAft>
              <a:buClr>
                <a:schemeClr val="lt1"/>
              </a:buClr>
              <a:buSzPts val="2500"/>
              <a:buFont typeface="Twentieth Century"/>
              <a:buChar char="-"/>
            </a:pPr>
            <a:r>
              <a:rPr lang="en-US" sz="2000"/>
              <a:t>Grouping people and cultural references under an umbrella term legitimizing their marginalization </a:t>
            </a:r>
            <a:endParaRPr/>
          </a:p>
        </p:txBody>
      </p:sp>
      <p:pic>
        <p:nvPicPr>
          <p:cNvPr id="389" name="Google Shape;389;p37"/>
          <p:cNvPicPr preferRelativeResize="0"/>
          <p:nvPr/>
        </p:nvPicPr>
        <p:blipFill rotWithShape="1">
          <a:blip r:embed="rId3">
            <a:alphaModFix/>
          </a:blip>
          <a:srcRect r="15334"/>
          <a:stretch/>
        </p:blipFill>
        <p:spPr>
          <a:xfrm>
            <a:off x="7533121" y="1101960"/>
            <a:ext cx="3551738" cy="4116199"/>
          </a:xfrm>
          <a:prstGeom prst="rect">
            <a:avLst/>
          </a:prstGeom>
          <a:noFill/>
          <a:ln>
            <a:noFill/>
          </a:ln>
        </p:spPr>
      </p:pic>
      <p:sp>
        <p:nvSpPr>
          <p:cNvPr id="390" name="Google Shape;390;p37"/>
          <p:cNvSpPr txBox="1"/>
          <p:nvPr/>
        </p:nvSpPr>
        <p:spPr>
          <a:xfrm>
            <a:off x="7380721" y="5606534"/>
            <a:ext cx="385653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Trans (New York, N.Y.: Jarret Key, 2017)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txBox="1">
            <a:spLocks noGrp="1"/>
          </p:cNvSpPr>
          <p:nvPr>
            <p:ph type="title"/>
          </p:nvPr>
        </p:nvSpPr>
        <p:spPr>
          <a:xfrm>
            <a:off x="1141400" y="947304"/>
            <a:ext cx="9906000" cy="3698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dirty="0"/>
              <a:t>In the spirit of healing, we acknowledge and honor the Cheyenne and Arapaho Tribes, and all of the original Indigenous peoples of the land upon which University of Denver stands.</a:t>
            </a:r>
            <a:endParaRPr sz="4800" dirty="0"/>
          </a:p>
        </p:txBody>
      </p:sp>
      <p:sp>
        <p:nvSpPr>
          <p:cNvPr id="246" name="Google Shape;246;p20"/>
          <p:cNvSpPr txBox="1">
            <a:spLocks noGrp="1"/>
          </p:cNvSpPr>
          <p:nvPr>
            <p:ph type="body" idx="1"/>
          </p:nvPr>
        </p:nvSpPr>
        <p:spPr>
          <a:xfrm>
            <a:off x="1141364" y="4657655"/>
            <a:ext cx="9904500" cy="114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800" u="sng" dirty="0">
                <a:solidFill>
                  <a:schemeClr val="bg1"/>
                </a:solidFill>
                <a:hlinkClick r:id="rId3"/>
              </a:rPr>
              <a:t>Whose land are you on?</a:t>
            </a:r>
            <a:endParaRPr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8"/>
          <p:cNvSpPr txBox="1"/>
          <p:nvPr/>
        </p:nvSpPr>
        <p:spPr>
          <a:xfrm>
            <a:off x="4509350" y="3399025"/>
            <a:ext cx="72720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June 10, 2016 – Congress passes an appropriations bill that requires the</a:t>
            </a:r>
            <a:br>
              <a:rPr lang="en-US" sz="1800">
                <a:solidFill>
                  <a:schemeClr val="lt1"/>
                </a:solidFill>
                <a:latin typeface="Twentieth Century"/>
                <a:ea typeface="Twentieth Century"/>
                <a:cs typeface="Twentieth Century"/>
                <a:sym typeface="Twentieth Century"/>
              </a:rPr>
            </a:br>
            <a:r>
              <a:rPr lang="en-US" sz="1800">
                <a:solidFill>
                  <a:schemeClr val="lt1"/>
                </a:solidFill>
                <a:latin typeface="Twentieth Century"/>
                <a:ea typeface="Twentieth Century"/>
                <a:cs typeface="Twentieth Century"/>
                <a:sym typeface="Twentieth Century"/>
              </a:rPr>
              <a:t>   Library of Congress to continue to use the subject heading “illegal alien”</a:t>
            </a:r>
            <a:endParaRPr/>
          </a:p>
        </p:txBody>
      </p:sp>
      <p:sp>
        <p:nvSpPr>
          <p:cNvPr id="396" name="Google Shape;396;p38"/>
          <p:cNvSpPr txBox="1"/>
          <p:nvPr/>
        </p:nvSpPr>
        <p:spPr>
          <a:xfrm>
            <a:off x="4509343" y="2618475"/>
            <a:ext cx="76395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March 22, 2016 – Library of Congress decides to replace “Illegal Alien”</a:t>
            </a:r>
            <a:br>
              <a:rPr lang="en-US" sz="1800">
                <a:solidFill>
                  <a:schemeClr val="lt1"/>
                </a:solidFill>
                <a:latin typeface="Twentieth Century"/>
                <a:ea typeface="Twentieth Century"/>
                <a:cs typeface="Twentieth Century"/>
                <a:sym typeface="Twentieth Century"/>
              </a:rPr>
            </a:br>
            <a:r>
              <a:rPr lang="en-US" sz="1800">
                <a:solidFill>
                  <a:schemeClr val="lt1"/>
                </a:solidFill>
                <a:latin typeface="Twentieth Century"/>
                <a:ea typeface="Twentieth Century"/>
                <a:cs typeface="Twentieth Century"/>
                <a:sym typeface="Twentieth Century"/>
              </a:rPr>
              <a:t>   with “Noncitizen” </a:t>
            </a:r>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97" name="Google Shape;397;p38"/>
          <p:cNvSpPr txBox="1"/>
          <p:nvPr/>
        </p:nvSpPr>
        <p:spPr>
          <a:xfrm>
            <a:off x="4509355" y="1426670"/>
            <a:ext cx="74973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Arial"/>
              <a:buNone/>
            </a:pPr>
            <a:r>
              <a:rPr lang="en-US" sz="1800">
                <a:solidFill>
                  <a:schemeClr val="lt1"/>
                </a:solidFill>
                <a:latin typeface="Twentieth Century"/>
                <a:ea typeface="Twentieth Century"/>
                <a:cs typeface="Twentieth Century"/>
                <a:sym typeface="Twentieth Century"/>
              </a:rPr>
              <a:t>2014 – Dartmouth students at Coalition for Immigration Reform, Equality</a:t>
            </a:r>
            <a:br>
              <a:rPr lang="en-US" sz="1800">
                <a:solidFill>
                  <a:schemeClr val="lt1"/>
                </a:solidFill>
                <a:latin typeface="Twentieth Century"/>
                <a:ea typeface="Twentieth Century"/>
                <a:cs typeface="Twentieth Century"/>
                <a:sym typeface="Twentieth Century"/>
              </a:rPr>
            </a:br>
            <a:r>
              <a:rPr lang="en-US" sz="1800">
                <a:solidFill>
                  <a:schemeClr val="lt1"/>
                </a:solidFill>
                <a:latin typeface="Twentieth Century"/>
                <a:ea typeface="Twentieth Century"/>
                <a:cs typeface="Twentieth Century"/>
                <a:sym typeface="Twentieth Century"/>
              </a:rPr>
              <a:t>   and Dreamers, work with librarian to develop a proposal to the Library</a:t>
            </a:r>
            <a:br>
              <a:rPr lang="en-US" sz="1800">
                <a:solidFill>
                  <a:schemeClr val="lt1"/>
                </a:solidFill>
                <a:latin typeface="Twentieth Century"/>
                <a:ea typeface="Twentieth Century"/>
                <a:cs typeface="Twentieth Century"/>
                <a:sym typeface="Twentieth Century"/>
              </a:rPr>
            </a:br>
            <a:r>
              <a:rPr lang="en-US" sz="1800">
                <a:solidFill>
                  <a:schemeClr val="lt1"/>
                </a:solidFill>
                <a:latin typeface="Twentieth Century"/>
                <a:ea typeface="Twentieth Century"/>
                <a:cs typeface="Twentieth Century"/>
                <a:sym typeface="Twentieth Century"/>
              </a:rPr>
              <a:t>   of Congress to change the subject heading “Illegal Alien” </a:t>
            </a:r>
            <a:endParaRPr sz="1800">
              <a:solidFill>
                <a:schemeClr val="lt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98" name="Google Shape;398;p38"/>
          <p:cNvSpPr txBox="1"/>
          <p:nvPr/>
        </p:nvSpPr>
        <p:spPr>
          <a:xfrm>
            <a:off x="4509475" y="4485375"/>
            <a:ext cx="72720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2016 –  Librarians are adding subject headings to the catalog either in</a:t>
            </a:r>
            <a:br>
              <a:rPr lang="en-US" sz="1800">
                <a:solidFill>
                  <a:schemeClr val="lt1"/>
                </a:solidFill>
                <a:latin typeface="Twentieth Century"/>
                <a:ea typeface="Twentieth Century"/>
                <a:cs typeface="Twentieth Century"/>
                <a:sym typeface="Twentieth Century"/>
              </a:rPr>
            </a:br>
            <a:r>
              <a:rPr lang="en-US" sz="1800">
                <a:solidFill>
                  <a:schemeClr val="lt1"/>
                </a:solidFill>
                <a:latin typeface="Twentieth Century"/>
                <a:ea typeface="Twentieth Century"/>
                <a:cs typeface="Twentieth Century"/>
                <a:sym typeface="Twentieth Century"/>
              </a:rPr>
              <a:t>   addition to this heading or replacing it to make the change locally</a:t>
            </a:r>
            <a:endParaRPr/>
          </a:p>
        </p:txBody>
      </p:sp>
      <p:pic>
        <p:nvPicPr>
          <p:cNvPr id="399" name="Google Shape;399;p38"/>
          <p:cNvPicPr preferRelativeResize="0"/>
          <p:nvPr/>
        </p:nvPicPr>
        <p:blipFill rotWithShape="1">
          <a:blip r:embed="rId3">
            <a:alphaModFix/>
          </a:blip>
          <a:srcRect/>
          <a:stretch/>
        </p:blipFill>
        <p:spPr>
          <a:xfrm>
            <a:off x="0" y="0"/>
            <a:ext cx="4438175" cy="68580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9"/>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40"/>
              <a:buFont typeface="Twentieth Century"/>
              <a:buNone/>
            </a:pPr>
            <a:r>
              <a:rPr lang="en-US" sz="3240"/>
              <a:t>CLASS H CONTAINS THE SOCIAL SCIENCES. SUBCLASS HQ IS LISTED AS “THE FAMILY. MARRIAGE. WOMEN.” </a:t>
            </a:r>
            <a:endParaRPr/>
          </a:p>
        </p:txBody>
      </p:sp>
      <p:sp>
        <p:nvSpPr>
          <p:cNvPr id="406" name="Google Shape;406;p39"/>
          <p:cNvSpPr txBox="1">
            <a:spLocks noGrp="1"/>
          </p:cNvSpPr>
          <p:nvPr>
            <p:ph type="body" idx="1"/>
          </p:nvPr>
        </p:nvSpPr>
        <p:spPr>
          <a:xfrm>
            <a:off x="1000450" y="2200650"/>
            <a:ext cx="5467200" cy="3541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lt1"/>
              </a:buClr>
              <a:buSzPts val="2775"/>
              <a:buNone/>
            </a:pPr>
            <a:r>
              <a:rPr lang="en-US" sz="1800"/>
              <a:t>HQ1-2044      The Family. Marriage. Women </a:t>
            </a:r>
            <a:br>
              <a:rPr lang="en-US" sz="1800"/>
            </a:br>
            <a:r>
              <a:rPr lang="en-US" sz="1800"/>
              <a:t>HQ12-449      Sexual life </a:t>
            </a:r>
            <a:br>
              <a:rPr lang="en-US" sz="1800"/>
            </a:br>
            <a:r>
              <a:rPr lang="en-US" sz="1800"/>
              <a:t>HQ19-30.7     Sexual behavior and attitudes. Sexuality </a:t>
            </a:r>
            <a:br>
              <a:rPr lang="en-US" sz="1800"/>
            </a:br>
            <a:r>
              <a:rPr lang="en-US" sz="1800"/>
              <a:t>HQ31-64        Sex instruction and sexual ethics </a:t>
            </a:r>
            <a:br>
              <a:rPr lang="en-US" sz="1800"/>
            </a:br>
            <a:r>
              <a:rPr lang="en-US" sz="1800"/>
              <a:t>HQ71-72        Sexual deviations </a:t>
            </a:r>
            <a:br>
              <a:rPr lang="en-US" sz="1800"/>
            </a:br>
            <a:r>
              <a:rPr lang="en-US" sz="1800"/>
              <a:t>HQ74-74.2     Bisexuality </a:t>
            </a:r>
            <a:br>
              <a:rPr lang="en-US" sz="1800"/>
            </a:br>
            <a:r>
              <a:rPr lang="en-US" sz="1800"/>
              <a:t>HQ75-76.8     Homosexuality. Lesbianism </a:t>
            </a:r>
            <a:br>
              <a:rPr lang="en-US" sz="1800"/>
            </a:br>
            <a:r>
              <a:rPr lang="en-US" sz="1800"/>
              <a:t>HQ77-77.2     Transvestism </a:t>
            </a:r>
            <a:br>
              <a:rPr lang="en-US" sz="1800"/>
            </a:br>
            <a:r>
              <a:rPr lang="en-US" sz="1800"/>
              <a:t>HQ77.7-77.95 Transexualism</a:t>
            </a:r>
            <a:endParaRPr sz="1800"/>
          </a:p>
        </p:txBody>
      </p:sp>
      <p:pic>
        <p:nvPicPr>
          <p:cNvPr id="407" name="Google Shape;407;p39"/>
          <p:cNvPicPr preferRelativeResize="0">
            <a:picLocks noGrp="1"/>
          </p:cNvPicPr>
          <p:nvPr>
            <p:ph type="body" idx="1"/>
          </p:nvPr>
        </p:nvPicPr>
        <p:blipFill rotWithShape="1">
          <a:blip r:embed="rId3">
            <a:alphaModFix/>
          </a:blip>
          <a:srcRect/>
          <a:stretch/>
        </p:blipFill>
        <p:spPr>
          <a:xfrm>
            <a:off x="6248000" y="2200656"/>
            <a:ext cx="5096100" cy="3822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CHANGES TO THE LCSH</a:t>
            </a:r>
            <a:endParaRPr/>
          </a:p>
        </p:txBody>
      </p:sp>
      <p:sp>
        <p:nvSpPr>
          <p:cNvPr id="414" name="Google Shape;414;p40"/>
          <p:cNvSpPr txBox="1">
            <a:spLocks noGrp="1"/>
          </p:cNvSpPr>
          <p:nvPr>
            <p:ph type="body" idx="1"/>
          </p:nvPr>
        </p:nvSpPr>
        <p:spPr>
          <a:xfrm>
            <a:off x="1141412" y="2097088"/>
            <a:ext cx="9905999" cy="3846512"/>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3000"/>
              <a:buChar char="•"/>
            </a:pPr>
            <a:r>
              <a:rPr lang="en-US"/>
              <a:t>1972, LGBT subjects have been distinguished and classed under “Sexual minorities” rather than “Sexual deviations,”</a:t>
            </a:r>
            <a:br>
              <a:rPr lang="en-US"/>
            </a:br>
            <a:r>
              <a:rPr lang="en-US"/>
              <a:t>[“Sexual deviations” no longer exists as a subject heading]</a:t>
            </a:r>
            <a:endParaRPr/>
          </a:p>
          <a:p>
            <a:pPr marL="228600" lvl="0" indent="-228600" algn="l" rtl="0">
              <a:lnSpc>
                <a:spcPct val="120000"/>
              </a:lnSpc>
              <a:spcBef>
                <a:spcPts val="1000"/>
              </a:spcBef>
              <a:spcAft>
                <a:spcPts val="0"/>
              </a:spcAft>
              <a:buClr>
                <a:schemeClr val="lt1"/>
              </a:buClr>
              <a:buSzPts val="3000"/>
              <a:buChar char="•"/>
            </a:pPr>
            <a:r>
              <a:rPr lang="en-US"/>
              <a:t>in the late 1970s, “Afro-Americans” replaced “Negroes” </a:t>
            </a:r>
            <a:br>
              <a:rPr lang="en-US"/>
            </a:br>
            <a:r>
              <a:rPr lang="en-US"/>
              <a:t>and replaced by “African Americans” or “Blacks” in 2000 </a:t>
            </a:r>
            <a:endParaRPr/>
          </a:p>
          <a:p>
            <a:pPr marL="228600" lvl="0" indent="-228600" algn="l" rtl="0">
              <a:lnSpc>
                <a:spcPct val="120000"/>
              </a:lnSpc>
              <a:spcBef>
                <a:spcPts val="1000"/>
              </a:spcBef>
              <a:spcAft>
                <a:spcPts val="0"/>
              </a:spcAft>
              <a:buClr>
                <a:schemeClr val="lt1"/>
              </a:buClr>
              <a:buSzPts val="3000"/>
              <a:buChar char="•"/>
            </a:pPr>
            <a:r>
              <a:rPr lang="en-US"/>
              <a:t>2001, “People with mental disabilities” replaced “Mentally handicapped” and “Retarded persons” </a:t>
            </a:r>
            <a:endParaRPr/>
          </a:p>
          <a:p>
            <a:pPr marL="228600" lvl="0" indent="-38100" algn="l" rtl="0">
              <a:lnSpc>
                <a:spcPct val="120000"/>
              </a:lnSpc>
              <a:spcBef>
                <a:spcPts val="1000"/>
              </a:spcBef>
              <a:spcAft>
                <a:spcPts val="0"/>
              </a:spcAft>
              <a:buClr>
                <a:schemeClr val="lt1"/>
              </a:buClr>
              <a:buSzPts val="3000"/>
              <a:buNone/>
            </a:pPr>
            <a:endParaRPr/>
          </a:p>
          <a:p>
            <a:pPr marL="228600" lvl="0" indent="-38100" algn="l" rtl="0">
              <a:lnSpc>
                <a:spcPct val="120000"/>
              </a:lnSpc>
              <a:spcBef>
                <a:spcPts val="1000"/>
              </a:spcBef>
              <a:spcAft>
                <a:spcPts val="0"/>
              </a:spcAft>
              <a:buClr>
                <a:schemeClr val="lt1"/>
              </a:buClr>
              <a:buSzPts val="3000"/>
              <a:buNone/>
            </a:pPr>
            <a:endParaRPr/>
          </a:p>
          <a:p>
            <a:pPr marL="228600" lvl="0" indent="-38100" algn="l" rtl="0">
              <a:lnSpc>
                <a:spcPct val="120000"/>
              </a:lnSpc>
              <a:spcBef>
                <a:spcPts val="1000"/>
              </a:spcBef>
              <a:spcAft>
                <a:spcPts val="0"/>
              </a:spcAft>
              <a:buClr>
                <a:schemeClr val="lt1"/>
              </a:buClr>
              <a:buSzPts val="3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1"/>
          <p:cNvSpPr txBox="1">
            <a:spLocks noGrp="1"/>
          </p:cNvSpPr>
          <p:nvPr>
            <p:ph type="title"/>
          </p:nvPr>
        </p:nvSpPr>
        <p:spPr>
          <a:xfrm>
            <a:off x="1141412" y="323336"/>
            <a:ext cx="9905998" cy="13844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COMMUNITIES</a:t>
            </a:r>
            <a:endParaRPr/>
          </a:p>
        </p:txBody>
      </p:sp>
      <p:sp>
        <p:nvSpPr>
          <p:cNvPr id="421" name="Google Shape;421;p41"/>
          <p:cNvSpPr txBox="1">
            <a:spLocks noGrp="1"/>
          </p:cNvSpPr>
          <p:nvPr>
            <p:ph type="body" idx="1"/>
          </p:nvPr>
        </p:nvSpPr>
        <p:spPr>
          <a:xfrm>
            <a:off x="1141412" y="1479176"/>
            <a:ext cx="10086882" cy="4908177"/>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3000"/>
              <a:buChar char="•"/>
            </a:pPr>
            <a:r>
              <a:rPr lang="en-US"/>
              <a:t>Subject Authority Cooperative Organization of the Program for Cooperative Cataloging (SACO) - allows multiple cataloguers to weigh in on subject heading changes in an attempt to make the language of cataloguing more inclusive</a:t>
            </a:r>
            <a:endParaRPr/>
          </a:p>
          <a:p>
            <a:pPr marL="228600" lvl="0" indent="-228600" algn="l" rtl="0">
              <a:lnSpc>
                <a:spcPct val="120000"/>
              </a:lnSpc>
              <a:spcBef>
                <a:spcPts val="1000"/>
              </a:spcBef>
              <a:spcAft>
                <a:spcPts val="0"/>
              </a:spcAft>
              <a:buClr>
                <a:schemeClr val="lt1"/>
              </a:buClr>
              <a:buSzPts val="3000"/>
              <a:buChar char="•"/>
            </a:pPr>
            <a:r>
              <a:rPr lang="en-US"/>
              <a:t>Mashantucket Pequot Thesaurus of American Indian Terminology Project  </a:t>
            </a:r>
            <a:br>
              <a:rPr lang="en-US"/>
            </a:br>
            <a:r>
              <a:rPr lang="en-US"/>
              <a:t>- controlled vocabulary restoring authority to marginalized communities </a:t>
            </a:r>
            <a:endParaRPr/>
          </a:p>
          <a:p>
            <a:pPr marL="228600" lvl="0" indent="-228600" algn="l" rtl="0">
              <a:lnSpc>
                <a:spcPct val="120000"/>
              </a:lnSpc>
              <a:spcBef>
                <a:spcPts val="1000"/>
              </a:spcBef>
              <a:spcAft>
                <a:spcPts val="0"/>
              </a:spcAft>
              <a:buClr>
                <a:schemeClr val="lt1"/>
              </a:buClr>
              <a:buSzPts val="3000"/>
              <a:buChar char="•"/>
            </a:pPr>
            <a:r>
              <a:rPr lang="en-US"/>
              <a:t>Truth and Reconciliation Commission (TRC), Canada</a:t>
            </a:r>
            <a:br>
              <a:rPr lang="en-US"/>
            </a:br>
            <a:r>
              <a:rPr lang="en-US"/>
              <a:t> - integrate Indigenous knowledge into information retrieval systems in a respectful and culturally appropriate way -- access information about the culture according to how and when it is meant to be accessed</a:t>
            </a:r>
            <a:br>
              <a:rPr lang="en-US"/>
            </a:br>
            <a:r>
              <a:rPr lang="en-US"/>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2"/>
          <p:cNvSpPr txBox="1">
            <a:spLocks noGrp="1"/>
          </p:cNvSpPr>
          <p:nvPr>
            <p:ph type="title"/>
          </p:nvPr>
        </p:nvSpPr>
        <p:spPr>
          <a:xfrm>
            <a:off x="1141413" y="609600"/>
            <a:ext cx="5934600" cy="1639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6000"/>
              <a:t>The Kanaka Maoli (Hawaiian) Hula</a:t>
            </a:r>
            <a:endParaRPr sz="6000"/>
          </a:p>
        </p:txBody>
      </p:sp>
      <p:sp>
        <p:nvSpPr>
          <p:cNvPr id="428" name="Google Shape;428;p42"/>
          <p:cNvSpPr txBox="1">
            <a:spLocks noGrp="1"/>
          </p:cNvSpPr>
          <p:nvPr>
            <p:ph type="body" idx="1"/>
          </p:nvPr>
        </p:nvSpPr>
        <p:spPr>
          <a:xfrm>
            <a:off x="1141410" y="2249486"/>
            <a:ext cx="5934600" cy="35418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400"/>
              <a:t>Provides a cultural memory and history to be passed on through generations</a:t>
            </a:r>
            <a:endParaRPr sz="2400"/>
          </a:p>
          <a:p>
            <a:pPr marL="457200" lvl="0" indent="-381000" algn="l" rtl="0">
              <a:spcBef>
                <a:spcPts val="0"/>
              </a:spcBef>
              <a:spcAft>
                <a:spcPts val="0"/>
              </a:spcAft>
              <a:buSzPts val="2400"/>
              <a:buChar char="●"/>
            </a:pPr>
            <a:r>
              <a:rPr lang="en-US" sz="2400"/>
              <a:t>Has a political significance in Hawaiian history</a:t>
            </a:r>
            <a:endParaRPr sz="2400"/>
          </a:p>
          <a:p>
            <a:pPr marL="457200" lvl="0" indent="-381000" algn="l" rtl="0">
              <a:spcBef>
                <a:spcPts val="0"/>
              </a:spcBef>
              <a:spcAft>
                <a:spcPts val="0"/>
              </a:spcAft>
              <a:buSzPts val="2400"/>
              <a:buChar char="●"/>
            </a:pPr>
            <a:r>
              <a:rPr lang="en-US" sz="2400"/>
              <a:t>So how do we classify materials on the Hula?</a:t>
            </a:r>
            <a:endParaRPr sz="2400"/>
          </a:p>
          <a:p>
            <a:pPr marL="0" lvl="0" indent="0" algn="l" rtl="0">
              <a:spcBef>
                <a:spcPts val="1000"/>
              </a:spcBef>
              <a:spcAft>
                <a:spcPts val="0"/>
              </a:spcAft>
              <a:buNone/>
            </a:pPr>
            <a:endParaRPr/>
          </a:p>
        </p:txBody>
      </p:sp>
      <p:pic>
        <p:nvPicPr>
          <p:cNvPr id="429" name="Google Shape;429;p42"/>
          <p:cNvPicPr preferRelativeResize="0"/>
          <p:nvPr/>
        </p:nvPicPr>
        <p:blipFill>
          <a:blip r:embed="rId3">
            <a:alphaModFix/>
          </a:blip>
          <a:stretch>
            <a:fillRect/>
          </a:stretch>
        </p:blipFill>
        <p:spPr>
          <a:xfrm>
            <a:off x="7416800" y="609600"/>
            <a:ext cx="4111200" cy="5181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3"/>
          <p:cNvSpPr txBox="1">
            <a:spLocks noGrp="1"/>
          </p:cNvSpPr>
          <p:nvPr>
            <p:ph type="title"/>
          </p:nvPr>
        </p:nvSpPr>
        <p:spPr>
          <a:xfrm>
            <a:off x="1141413" y="618518"/>
            <a:ext cx="9906000" cy="147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800"/>
              <a:t>Hula, Historical Perspectives</a:t>
            </a:r>
            <a:endParaRPr sz="5800"/>
          </a:p>
        </p:txBody>
      </p:sp>
      <p:sp>
        <p:nvSpPr>
          <p:cNvPr id="436" name="Google Shape;436;p43"/>
          <p:cNvSpPr txBox="1">
            <a:spLocks noGrp="1"/>
          </p:cNvSpPr>
          <p:nvPr>
            <p:ph type="body" idx="1"/>
          </p:nvPr>
        </p:nvSpPr>
        <p:spPr>
          <a:xfrm>
            <a:off x="1141400" y="1952449"/>
            <a:ext cx="9906000" cy="3838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800"/>
              <a:t>Would you classify it under:</a:t>
            </a:r>
            <a:endParaRPr sz="2800"/>
          </a:p>
          <a:p>
            <a:pPr marL="457200" lvl="0" indent="-355600" algn="l" rtl="0">
              <a:spcBef>
                <a:spcPts val="1000"/>
              </a:spcBef>
              <a:spcAft>
                <a:spcPts val="0"/>
              </a:spcAft>
              <a:buSzPts val="2000"/>
              <a:buChar char="●"/>
            </a:pPr>
            <a:r>
              <a:rPr lang="en-US" sz="2000"/>
              <a:t>The Bible—General—Texts and versions—Modern texts and versions—Non-European languages—Languages of Oceania and Australasia (Austronesian, Papuan, and Australian), A-Z—Hula (BS335.H8)</a:t>
            </a:r>
            <a:endParaRPr sz="2000"/>
          </a:p>
          <a:p>
            <a:pPr marL="457200" lvl="0" indent="-355600" algn="l" rtl="0">
              <a:spcBef>
                <a:spcPts val="0"/>
              </a:spcBef>
              <a:spcAft>
                <a:spcPts val="0"/>
              </a:spcAft>
              <a:buSzPts val="2000"/>
              <a:buChar char="●"/>
            </a:pPr>
            <a:r>
              <a:rPr lang="en-US" sz="2000"/>
              <a:t>Recreation. Leisure—Dance—Special dances, A-Z—Hula (GV1796.H8)</a:t>
            </a:r>
            <a:endParaRPr sz="2000"/>
          </a:p>
          <a:p>
            <a:pPr marL="457200" lvl="0" indent="-355600" algn="l" rtl="0">
              <a:spcBef>
                <a:spcPts val="0"/>
              </a:spcBef>
              <a:spcAft>
                <a:spcPts val="0"/>
              </a:spcAft>
              <a:buSzPts val="2000"/>
              <a:buChar char="●"/>
            </a:pPr>
            <a:r>
              <a:rPr lang="en-US" sz="2000"/>
              <a:t>Languages of Eastern Asia, Africa, Oceania—Languages of Oceania—Austronesian, Papuan, and Australian languages—Austronesian—Oceanic languages. Eastern Austronesian—Micronesian and Melanesian languages—Special languages—Halia - Iai—Hula—Language (PL6248.H84-.H8495)</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4"/>
          <p:cNvSpPr txBox="1">
            <a:spLocks noGrp="1"/>
          </p:cNvSpPr>
          <p:nvPr>
            <p:ph type="title"/>
          </p:nvPr>
        </p:nvSpPr>
        <p:spPr>
          <a:xfrm>
            <a:off x="1141413" y="609600"/>
            <a:ext cx="5635905" cy="163988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Twentieth Century"/>
              <a:buNone/>
            </a:pPr>
            <a:r>
              <a:rPr lang="en-US" u="sng"/>
              <a:t>“WOMEN OF THE DEPRESSION: CASTE AND CULTURE IN SAN ANTONIO, 1929-1939”</a:t>
            </a:r>
            <a:r>
              <a:rPr lang="en-US"/>
              <a:t> </a:t>
            </a:r>
            <a:endParaRPr/>
          </a:p>
        </p:txBody>
      </p:sp>
      <p:sp>
        <p:nvSpPr>
          <p:cNvPr id="443" name="Google Shape;443;p44"/>
          <p:cNvSpPr txBox="1">
            <a:spLocks noGrp="1"/>
          </p:cNvSpPr>
          <p:nvPr>
            <p:ph type="body" idx="1"/>
          </p:nvPr>
        </p:nvSpPr>
        <p:spPr>
          <a:xfrm>
            <a:off x="1141410" y="2501152"/>
            <a:ext cx="5934511" cy="329004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3000"/>
              <a:buNone/>
            </a:pPr>
            <a:r>
              <a:rPr lang="en-US" sz="2400"/>
              <a:t>Would you classify it under:</a:t>
            </a:r>
            <a:endParaRPr/>
          </a:p>
          <a:p>
            <a:pPr marL="0" lvl="0" indent="0" algn="l" rtl="0">
              <a:lnSpc>
                <a:spcPct val="120000"/>
              </a:lnSpc>
              <a:spcBef>
                <a:spcPts val="1000"/>
              </a:spcBef>
              <a:spcAft>
                <a:spcPts val="0"/>
              </a:spcAft>
              <a:buClr>
                <a:schemeClr val="lt1"/>
              </a:buClr>
              <a:buSzPts val="3000"/>
              <a:buNone/>
            </a:pPr>
            <a:r>
              <a:rPr lang="en-US" sz="2400"/>
              <a:t>   women’s history, </a:t>
            </a:r>
            <a:br>
              <a:rPr lang="en-US" sz="2400"/>
            </a:br>
            <a:r>
              <a:rPr lang="en-US" sz="2400"/>
              <a:t>   Depression of 1929, </a:t>
            </a:r>
            <a:br>
              <a:rPr lang="en-US" sz="2400"/>
            </a:br>
            <a:r>
              <a:rPr lang="en-US" sz="2400"/>
              <a:t>   Texas history </a:t>
            </a:r>
            <a:br>
              <a:rPr lang="en-US" sz="2400"/>
            </a:br>
            <a:r>
              <a:rPr lang="en-US" sz="2400"/>
              <a:t>or somewhere else?</a:t>
            </a:r>
            <a:endParaRPr/>
          </a:p>
        </p:txBody>
      </p:sp>
      <p:pic>
        <p:nvPicPr>
          <p:cNvPr id="444" name="Google Shape;444;p44"/>
          <p:cNvPicPr preferRelativeResize="0"/>
          <p:nvPr/>
        </p:nvPicPr>
        <p:blipFill rotWithShape="1">
          <a:blip r:embed="rId3">
            <a:alphaModFix/>
          </a:blip>
          <a:srcRect/>
          <a:stretch/>
        </p:blipFill>
        <p:spPr>
          <a:xfrm>
            <a:off x="7075921" y="609600"/>
            <a:ext cx="3495648" cy="55944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5"/>
          <p:cNvSpPr txBox="1">
            <a:spLocks noGrp="1"/>
          </p:cNvSpPr>
          <p:nvPr>
            <p:ph type="title"/>
          </p:nvPr>
        </p:nvSpPr>
        <p:spPr>
          <a:xfrm>
            <a:off x="1963271" y="609599"/>
            <a:ext cx="8485094" cy="357243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AS PEOPLE INTERACT WITH A LIBRARY, </a:t>
            </a:r>
            <a:br>
              <a:rPr lang="en-US"/>
            </a:br>
            <a:r>
              <a:rPr lang="en-US"/>
              <a:t>NOT ONLY WILL THEY LEARN FROM THE MATERIALS THEY ARE USING, </a:t>
            </a:r>
            <a:br>
              <a:rPr lang="en-US"/>
            </a:br>
            <a:r>
              <a:rPr lang="en-US"/>
              <a:t>BUT THERE CAN ALSO BE THE SIDE EFFECT</a:t>
            </a:r>
            <a:br>
              <a:rPr lang="en-US"/>
            </a:br>
            <a:r>
              <a:rPr lang="en-US"/>
              <a:t>OF LEARNING FROM SIMPLY BROWSING</a:t>
            </a:r>
            <a:br>
              <a:rPr lang="en-US"/>
            </a:br>
            <a:r>
              <a:rPr lang="en-US"/>
              <a:t>FOR THEIR MATERIAL.</a:t>
            </a:r>
            <a:endParaRPr/>
          </a:p>
        </p:txBody>
      </p:sp>
      <p:sp>
        <p:nvSpPr>
          <p:cNvPr id="451" name="Google Shape;451;p45"/>
          <p:cNvSpPr txBox="1">
            <a:spLocks noGrp="1"/>
          </p:cNvSpPr>
          <p:nvPr>
            <p:ph type="body" idx="2"/>
          </p:nvPr>
        </p:nvSpPr>
        <p:spPr>
          <a:xfrm>
            <a:off x="1446211" y="4491317"/>
            <a:ext cx="8154989" cy="1196789"/>
          </a:xfrm>
          <a:prstGeom prst="rect">
            <a:avLst/>
          </a:prstGeom>
          <a:noFill/>
          <a:ln>
            <a:noFill/>
          </a:ln>
        </p:spPr>
        <p:txBody>
          <a:bodyPr spcFirstLastPara="1" wrap="square" lIns="91425" tIns="45700" rIns="91425" bIns="45700" anchor="ctr" anchorCtr="0">
            <a:noAutofit/>
          </a:bodyPr>
          <a:lstStyle/>
          <a:p>
            <a:pPr marL="0" lvl="0" indent="0" algn="l" rtl="0">
              <a:lnSpc>
                <a:spcPct val="120000"/>
              </a:lnSpc>
              <a:spcBef>
                <a:spcPts val="0"/>
              </a:spcBef>
              <a:spcAft>
                <a:spcPts val="0"/>
              </a:spcAft>
              <a:buClr>
                <a:schemeClr val="lt1"/>
              </a:buClr>
              <a:buSzPts val="2250"/>
              <a:buNone/>
            </a:pPr>
            <a:r>
              <a:rPr lang="en-US" b="1" u="sng">
                <a:solidFill>
                  <a:schemeClr val="hlink"/>
                </a:solidFill>
                <a:hlinkClick r:id="rId3"/>
              </a:rPr>
              <a:t>Can We Avoid Biases in Library Classification Systems?</a:t>
            </a:r>
            <a:endParaRPr b="1"/>
          </a:p>
          <a:p>
            <a:pPr marL="0" lvl="0" indent="0" algn="l" rtl="0">
              <a:lnSpc>
                <a:spcPct val="120000"/>
              </a:lnSpc>
              <a:spcBef>
                <a:spcPts val="1000"/>
              </a:spcBef>
              <a:spcAft>
                <a:spcPts val="0"/>
              </a:spcAft>
              <a:buClr>
                <a:schemeClr val="lt1"/>
              </a:buClr>
              <a:buSzPts val="2250"/>
              <a:buNone/>
            </a:pPr>
            <a:r>
              <a:rPr lang="en-US" b="1"/>
              <a:t>By keneilb, </a:t>
            </a:r>
            <a:r>
              <a:rPr lang="en-US" b="1" u="sng">
                <a:solidFill>
                  <a:schemeClr val="hlink"/>
                </a:solidFill>
                <a:hlinkClick r:id="rId4"/>
              </a:rPr>
              <a:t>LIS Theory</a:t>
            </a:r>
            <a:endParaRPr b="1"/>
          </a:p>
          <a:p>
            <a:pPr marL="0" lvl="0" indent="0" algn="l" rtl="0">
              <a:lnSpc>
                <a:spcPct val="120000"/>
              </a:lnSpc>
              <a:spcBef>
                <a:spcPts val="1000"/>
              </a:spcBef>
              <a:spcAft>
                <a:spcPts val="0"/>
              </a:spcAft>
              <a:buClr>
                <a:schemeClr val="lt1"/>
              </a:buClr>
              <a:buSzPts val="225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title"/>
          </p:nvPr>
        </p:nvSpPr>
        <p:spPr>
          <a:xfrm>
            <a:off x="1141410" y="645459"/>
            <a:ext cx="5934508" cy="128129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Twentieth Century"/>
              <a:buNone/>
            </a:pPr>
            <a:r>
              <a:rPr lang="en-US"/>
              <a:t>DISCUSSION:</a:t>
            </a:r>
            <a:endParaRPr/>
          </a:p>
        </p:txBody>
      </p:sp>
      <p:sp>
        <p:nvSpPr>
          <p:cNvPr id="458" name="Google Shape;458;p46"/>
          <p:cNvSpPr txBox="1">
            <a:spLocks noGrp="1"/>
          </p:cNvSpPr>
          <p:nvPr>
            <p:ph type="body" idx="1"/>
          </p:nvPr>
        </p:nvSpPr>
        <p:spPr>
          <a:xfrm>
            <a:off x="1141410" y="2249486"/>
            <a:ext cx="8365661" cy="3541714"/>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3000"/>
              <a:buNone/>
            </a:pPr>
            <a:r>
              <a:rPr lang="en-US" sz="2400"/>
              <a:t>Cataloging collections for discoverability without insult.</a:t>
            </a:r>
            <a:endParaRPr/>
          </a:p>
          <a:p>
            <a:pPr marL="0" lvl="0" indent="0" algn="l" rtl="0">
              <a:lnSpc>
                <a:spcPct val="120000"/>
              </a:lnSpc>
              <a:spcBef>
                <a:spcPts val="1000"/>
              </a:spcBef>
              <a:spcAft>
                <a:spcPts val="0"/>
              </a:spcAft>
              <a:buClr>
                <a:schemeClr val="lt1"/>
              </a:buClr>
              <a:buSzPts val="3000"/>
              <a:buNone/>
            </a:pPr>
            <a:endParaRPr sz="2400"/>
          </a:p>
          <a:p>
            <a:pPr marL="0" lvl="0" indent="0" algn="l" rtl="0">
              <a:lnSpc>
                <a:spcPct val="120000"/>
              </a:lnSpc>
              <a:spcBef>
                <a:spcPts val="1000"/>
              </a:spcBef>
              <a:spcAft>
                <a:spcPts val="0"/>
              </a:spcAft>
              <a:buClr>
                <a:schemeClr val="lt1"/>
              </a:buClr>
              <a:buSzPts val="3000"/>
              <a:buNone/>
            </a:pPr>
            <a:r>
              <a:rPr lang="en-US" sz="2400"/>
              <a:t>Group decision:  </a:t>
            </a:r>
            <a:endParaRPr sz="2400"/>
          </a:p>
          <a:p>
            <a:pPr marL="0" lvl="0" indent="0" algn="l" rtl="0">
              <a:lnSpc>
                <a:spcPct val="120000"/>
              </a:lnSpc>
              <a:spcBef>
                <a:spcPts val="1000"/>
              </a:spcBef>
              <a:spcAft>
                <a:spcPts val="0"/>
              </a:spcAft>
              <a:buClr>
                <a:schemeClr val="lt1"/>
              </a:buClr>
              <a:buSzPts val="3000"/>
              <a:buNone/>
            </a:pPr>
            <a:r>
              <a:rPr lang="en-US" sz="2400"/>
              <a:t>a. Small groups share ideas and report to the whole group, </a:t>
            </a:r>
            <a:br>
              <a:rPr lang="en-US" sz="2400"/>
            </a:br>
            <a:r>
              <a:rPr lang="en-US" sz="2400"/>
              <a:t>creating a list of best practices</a:t>
            </a:r>
            <a:endParaRPr/>
          </a:p>
          <a:p>
            <a:pPr marL="0" lvl="0" indent="0" algn="l" rtl="0">
              <a:lnSpc>
                <a:spcPct val="120000"/>
              </a:lnSpc>
              <a:spcBef>
                <a:spcPts val="1000"/>
              </a:spcBef>
              <a:spcAft>
                <a:spcPts val="0"/>
              </a:spcAft>
              <a:buClr>
                <a:schemeClr val="lt1"/>
              </a:buClr>
              <a:buSzPts val="3000"/>
              <a:buNone/>
            </a:pPr>
            <a:r>
              <a:rPr lang="en-US" sz="2400"/>
              <a:t>b. Or entire group discuss</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p:nvPr/>
        </p:nvSpPr>
        <p:spPr>
          <a:xfrm>
            <a:off x="1385048" y="578224"/>
            <a:ext cx="950707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465" name="Google Shape;465;p47"/>
          <p:cNvSpPr txBox="1">
            <a:spLocks noGrp="1"/>
          </p:cNvSpPr>
          <p:nvPr>
            <p:ph type="body" idx="1"/>
          </p:nvPr>
        </p:nvSpPr>
        <p:spPr>
          <a:xfrm>
            <a:off x="1385048" y="947556"/>
            <a:ext cx="9662362" cy="5345668"/>
          </a:xfrm>
          <a:prstGeom prst="rect">
            <a:avLst/>
          </a:prstGeom>
          <a:noFill/>
          <a:ln>
            <a:noFill/>
          </a:ln>
        </p:spPr>
        <p:txBody>
          <a:bodyPr spcFirstLastPara="1" wrap="square" lIns="91425" tIns="45700" rIns="91425" bIns="45700" anchor="ctr" anchorCtr="0">
            <a:noAutofit/>
          </a:bodyPr>
          <a:lstStyle/>
          <a:p>
            <a:pPr marL="457200" lvl="0" indent="-457200" algn="l" rtl="0">
              <a:lnSpc>
                <a:spcPct val="100000"/>
              </a:lnSpc>
              <a:spcBef>
                <a:spcPts val="0"/>
              </a:spcBef>
              <a:spcAft>
                <a:spcPts val="0"/>
              </a:spcAft>
              <a:buClr>
                <a:schemeClr val="lt1"/>
              </a:buClr>
              <a:buSzPts val="2099"/>
              <a:buFont typeface="Twentieth Century"/>
              <a:buAutoNum type="arabicPeriod"/>
            </a:pPr>
            <a:r>
              <a:rPr lang="en-US" sz="1679"/>
              <a:t>Familiar ourselves with the different collections and classification systems</a:t>
            </a:r>
            <a:endParaRPr/>
          </a:p>
          <a:p>
            <a:pPr marL="457200" lvl="0" indent="-457200" algn="l" rtl="0">
              <a:lnSpc>
                <a:spcPct val="100000"/>
              </a:lnSpc>
              <a:spcBef>
                <a:spcPts val="1000"/>
              </a:spcBef>
              <a:spcAft>
                <a:spcPts val="0"/>
              </a:spcAft>
              <a:buClr>
                <a:schemeClr val="lt1"/>
              </a:buClr>
              <a:buSzPts val="2099"/>
              <a:buFont typeface="Twentieth Century"/>
              <a:buAutoNum type="arabicPeriod"/>
            </a:pPr>
            <a:r>
              <a:rPr lang="en-US" sz="1679"/>
              <a:t>Engage staff in critical self-reflection to understand our biases and the effect they have on work and organizational contexts</a:t>
            </a:r>
            <a:endParaRPr/>
          </a:p>
          <a:p>
            <a:pPr marL="457200" lvl="0" indent="-457200" algn="l" rtl="0">
              <a:lnSpc>
                <a:spcPct val="100000"/>
              </a:lnSpc>
              <a:spcBef>
                <a:spcPts val="1000"/>
              </a:spcBef>
              <a:spcAft>
                <a:spcPts val="0"/>
              </a:spcAft>
              <a:buClr>
                <a:schemeClr val="lt1"/>
              </a:buClr>
              <a:buSzPts val="2099"/>
              <a:buFont typeface="Twentieth Century"/>
              <a:buAutoNum type="arabicPeriod"/>
            </a:pPr>
            <a:r>
              <a:rPr lang="en-US" sz="1679"/>
              <a:t>Attune to biases, hierarchy and conflict - do certain books fit their categorization?  are books missing? </a:t>
            </a:r>
            <a:br>
              <a:rPr lang="en-US" sz="1679"/>
            </a:br>
            <a:r>
              <a:rPr lang="en-US" sz="1679"/>
              <a:t>      - do books de-legitimize their classification systems or reinforce them?</a:t>
            </a:r>
            <a:endParaRPr/>
          </a:p>
          <a:p>
            <a:pPr marL="457200" lvl="0" indent="-457200" algn="l" rtl="0">
              <a:lnSpc>
                <a:spcPct val="100000"/>
              </a:lnSpc>
              <a:spcBef>
                <a:spcPts val="1000"/>
              </a:spcBef>
              <a:spcAft>
                <a:spcPts val="0"/>
              </a:spcAft>
              <a:buClr>
                <a:schemeClr val="lt1"/>
              </a:buClr>
              <a:buSzPts val="2099"/>
              <a:buFont typeface="Twentieth Century"/>
              <a:buAutoNum type="arabicPeriod"/>
            </a:pPr>
            <a:r>
              <a:rPr lang="en-US" sz="1679"/>
              <a:t>Awareness of cultural differences and sensitivities when choosing words for both subject headings and descriptions</a:t>
            </a:r>
            <a:endParaRPr/>
          </a:p>
          <a:p>
            <a:pPr marL="457200" lvl="0" indent="-457200" algn="l" rtl="0">
              <a:lnSpc>
                <a:spcPct val="100000"/>
              </a:lnSpc>
              <a:spcBef>
                <a:spcPts val="1000"/>
              </a:spcBef>
              <a:spcAft>
                <a:spcPts val="0"/>
              </a:spcAft>
              <a:buClr>
                <a:schemeClr val="lt1"/>
              </a:buClr>
              <a:buSzPts val="2099"/>
              <a:buFont typeface="Twentieth Century"/>
              <a:buAutoNum type="arabicPeriod"/>
            </a:pPr>
            <a:r>
              <a:rPr lang="en-US" sz="1679"/>
              <a:t>Listen to people of marginalized identities in order to create an environment that will not alienate, be they as library professionals, library users, or potential library users</a:t>
            </a:r>
            <a:endParaRPr/>
          </a:p>
          <a:p>
            <a:pPr marL="457200" lvl="0" indent="-457200" algn="l" rtl="0">
              <a:lnSpc>
                <a:spcPct val="100000"/>
              </a:lnSpc>
              <a:spcBef>
                <a:spcPts val="1000"/>
              </a:spcBef>
              <a:spcAft>
                <a:spcPts val="0"/>
              </a:spcAft>
              <a:buClr>
                <a:schemeClr val="lt1"/>
              </a:buClr>
              <a:buSzPts val="2099"/>
              <a:buFont typeface="Twentieth Century"/>
              <a:buAutoNum type="arabicPeriod"/>
            </a:pPr>
            <a:r>
              <a:rPr lang="en-US" sz="1679"/>
              <a:t>Partner with groups and people from the community to better understand collections and materials</a:t>
            </a:r>
            <a:endParaRPr/>
          </a:p>
          <a:p>
            <a:pPr marL="457200" lvl="0" indent="-457200" algn="l" rtl="0">
              <a:lnSpc>
                <a:spcPct val="100000"/>
              </a:lnSpc>
              <a:spcBef>
                <a:spcPts val="1000"/>
              </a:spcBef>
              <a:spcAft>
                <a:spcPts val="0"/>
              </a:spcAft>
              <a:buClr>
                <a:schemeClr val="lt1"/>
              </a:buClr>
              <a:buSzPts val="2099"/>
              <a:buFont typeface="Twentieth Century"/>
              <a:buAutoNum type="arabicPeriod"/>
            </a:pPr>
            <a:r>
              <a:rPr lang="en-US" sz="1679"/>
              <a:t>Employ an ethics of “information justice” that includes caring and benevolence not to erase power dynamics but rather embraces individuals with marginalized identities to feel cared for in what may be difficult dialogs surrounding their experiences</a:t>
            </a:r>
            <a:endParaRPr/>
          </a:p>
          <a:p>
            <a:pPr marL="342900" lvl="0" indent="-342900" algn="l" rtl="0">
              <a:lnSpc>
                <a:spcPct val="100000"/>
              </a:lnSpc>
              <a:spcBef>
                <a:spcPts val="1000"/>
              </a:spcBef>
              <a:spcAft>
                <a:spcPts val="0"/>
              </a:spcAft>
              <a:buClr>
                <a:schemeClr val="lt1"/>
              </a:buClr>
              <a:buSzPts val="2099"/>
              <a:buAutoNum type="arabicPeriod"/>
            </a:pPr>
            <a:r>
              <a:rPr lang="en-US" sz="1679"/>
              <a:t>Acknowledging libraries’ institutional histories in the US and understanding racism and oppression as systemic phenomena, including individual, institutional, and cultural interconnected levels of racism</a:t>
            </a:r>
            <a:endParaRPr/>
          </a:p>
          <a:p>
            <a:pPr marL="228600" lvl="0" indent="-95250" algn="l" rtl="0">
              <a:lnSpc>
                <a:spcPct val="100000"/>
              </a:lnSpc>
              <a:spcBef>
                <a:spcPts val="1000"/>
              </a:spcBef>
              <a:spcAft>
                <a:spcPts val="0"/>
              </a:spcAft>
              <a:buClr>
                <a:schemeClr val="lt1"/>
              </a:buClr>
              <a:buSzPts val="2100"/>
              <a:buNone/>
            </a:pPr>
            <a:endParaRPr sz="1679"/>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WHAT IS METADATA?</a:t>
            </a:r>
            <a:endParaRPr/>
          </a:p>
        </p:txBody>
      </p:sp>
      <p:sp>
        <p:nvSpPr>
          <p:cNvPr id="253" name="Google Shape;253;p21"/>
          <p:cNvSpPr txBox="1">
            <a:spLocks noGrp="1"/>
          </p:cNvSpPr>
          <p:nvPr>
            <p:ph type="body" idx="1"/>
          </p:nvPr>
        </p:nvSpPr>
        <p:spPr>
          <a:xfrm>
            <a:off x="1141412" y="2249486"/>
            <a:ext cx="4434929" cy="3581687"/>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3000"/>
              <a:buChar char="•"/>
            </a:pPr>
            <a:r>
              <a:rPr lang="en-US"/>
              <a:t>Constructed, constructive, and actionable. </a:t>
            </a:r>
            <a:endParaRPr/>
          </a:p>
          <a:p>
            <a:pPr marL="228600" lvl="0" indent="-228600" algn="l" rtl="0">
              <a:lnSpc>
                <a:spcPct val="120000"/>
              </a:lnSpc>
              <a:spcBef>
                <a:spcPts val="1000"/>
              </a:spcBef>
              <a:spcAft>
                <a:spcPts val="0"/>
              </a:spcAft>
              <a:buClr>
                <a:schemeClr val="lt1"/>
              </a:buClr>
              <a:buSzPts val="3000"/>
              <a:buChar char="•"/>
            </a:pPr>
            <a:r>
              <a:rPr lang="en-US"/>
              <a:t>Carefully and thoughtfully constructed standards-based metadata allows people to access the information they need.</a:t>
            </a:r>
            <a:endParaRPr/>
          </a:p>
          <a:p>
            <a:pPr marL="228600" lvl="0" indent="-38100" algn="l" rtl="0">
              <a:lnSpc>
                <a:spcPct val="120000"/>
              </a:lnSpc>
              <a:spcBef>
                <a:spcPts val="1000"/>
              </a:spcBef>
              <a:spcAft>
                <a:spcPts val="0"/>
              </a:spcAft>
              <a:buClr>
                <a:schemeClr val="lt1"/>
              </a:buClr>
              <a:buSzPts val="3000"/>
              <a:buNone/>
            </a:pPr>
            <a:endParaRPr/>
          </a:p>
        </p:txBody>
      </p:sp>
      <p:pic>
        <p:nvPicPr>
          <p:cNvPr id="254" name="Google Shape;254;p21"/>
          <p:cNvPicPr preferRelativeResize="0"/>
          <p:nvPr/>
        </p:nvPicPr>
        <p:blipFill rotWithShape="1">
          <a:blip r:embed="rId3">
            <a:alphaModFix/>
          </a:blip>
          <a:srcRect/>
          <a:stretch/>
        </p:blipFill>
        <p:spPr>
          <a:xfrm>
            <a:off x="6158216" y="1133474"/>
            <a:ext cx="5219945" cy="5032027"/>
          </a:xfrm>
          <a:prstGeom prst="rect">
            <a:avLst/>
          </a:prstGeom>
          <a:noFill/>
          <a:ln>
            <a:noFill/>
          </a:ln>
        </p:spPr>
      </p:pic>
      <p:sp>
        <p:nvSpPr>
          <p:cNvPr id="255" name="Google Shape;255;p21"/>
          <p:cNvSpPr txBox="1"/>
          <p:nvPr/>
        </p:nvSpPr>
        <p:spPr>
          <a:xfrm>
            <a:off x="1424066" y="6211669"/>
            <a:ext cx="467193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Twentieth Century"/>
                <a:ea typeface="Twentieth Century"/>
                <a:cs typeface="Twentieth Century"/>
                <a:sym typeface="Twentieth Century"/>
              </a:rPr>
              <a:t>kcoyle.blogspot.com</a:t>
            </a:r>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56" name="Google Shape;256;p21"/>
          <p:cNvSpPr txBox="1"/>
          <p:nvPr/>
        </p:nvSpPr>
        <p:spPr>
          <a:xfrm>
            <a:off x="6615661" y="6165502"/>
            <a:ext cx="422722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nometadata.org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8"/>
          <p:cNvSpPr txBox="1">
            <a:spLocks noGrp="1"/>
          </p:cNvSpPr>
          <p:nvPr>
            <p:ph type="title"/>
          </p:nvPr>
        </p:nvSpPr>
        <p:spPr>
          <a:xfrm>
            <a:off x="1141410" y="381000"/>
            <a:ext cx="5934508" cy="125616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latin typeface="Arial"/>
                <a:ea typeface="Arial"/>
                <a:cs typeface="Arial"/>
                <a:sym typeface="Arial"/>
              </a:rPr>
              <a:t>REFERENCES </a:t>
            </a:r>
            <a:endParaRPr/>
          </a:p>
        </p:txBody>
      </p:sp>
      <p:sp>
        <p:nvSpPr>
          <p:cNvPr id="472" name="Google Shape;472;p48"/>
          <p:cNvSpPr txBox="1">
            <a:spLocks noGrp="1"/>
          </p:cNvSpPr>
          <p:nvPr>
            <p:ph type="body" idx="1"/>
          </p:nvPr>
        </p:nvSpPr>
        <p:spPr>
          <a:xfrm>
            <a:off x="1141410" y="2078182"/>
            <a:ext cx="8863202" cy="371301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lt1"/>
              </a:buClr>
              <a:buSzPts val="1500"/>
              <a:buNone/>
            </a:pPr>
            <a:r>
              <a:rPr lang="en-US" sz="1200">
                <a:latin typeface="Arial"/>
                <a:ea typeface="Arial"/>
                <a:cs typeface="Arial"/>
                <a:sym typeface="Arial"/>
              </a:rPr>
              <a:t>L Byrne, L Kassir, H Khaireh, and H Lamara. (2019). “The library examined: A workshop collaboration between OOMK, Thick/er Black Lines and Senate House Library”.  </a:t>
            </a:r>
            <a:r>
              <a:rPr lang="en-US" sz="1200" i="1">
                <a:latin typeface="Arial"/>
                <a:ea typeface="Arial"/>
                <a:cs typeface="Arial"/>
                <a:sym typeface="Arial"/>
              </a:rPr>
              <a:t>Art Libraries Journal.</a:t>
            </a:r>
            <a:r>
              <a:rPr lang="en-US" sz="1200">
                <a:latin typeface="Arial"/>
                <a:ea typeface="Arial"/>
                <a:cs typeface="Arial"/>
                <a:sym typeface="Arial"/>
              </a:rPr>
              <a:t> Retrieved from cambridge.org</a:t>
            </a:r>
            <a:endParaRPr sz="1200">
              <a:latin typeface="Arial"/>
              <a:ea typeface="Arial"/>
              <a:cs typeface="Arial"/>
              <a:sym typeface="Arial"/>
            </a:endParaRPr>
          </a:p>
          <a:p>
            <a:pPr marL="457200" lvl="0" indent="-457200" algn="l" rtl="0">
              <a:lnSpc>
                <a:spcPct val="100000"/>
              </a:lnSpc>
              <a:spcBef>
                <a:spcPts val="1000"/>
              </a:spcBef>
              <a:spcAft>
                <a:spcPts val="0"/>
              </a:spcAft>
              <a:buClr>
                <a:schemeClr val="lt1"/>
              </a:buClr>
              <a:buSzPts val="1500"/>
              <a:buNone/>
            </a:pPr>
            <a:r>
              <a:rPr lang="en-US" sz="1200">
                <a:latin typeface="Arial"/>
                <a:ea typeface="Arial"/>
                <a:cs typeface="Arial"/>
                <a:sym typeface="Arial"/>
              </a:rPr>
              <a:t>A. K. Stillman. (2001) Re-Membering the History of the Hawaiian Hula. In J. M. Mageo (Ed), </a:t>
            </a:r>
            <a:r>
              <a:rPr lang="en-US" sz="1200" i="1">
                <a:latin typeface="Arial"/>
                <a:ea typeface="Arial"/>
                <a:cs typeface="Arial"/>
                <a:sym typeface="Arial"/>
              </a:rPr>
              <a:t>Cultural Memory: Reconfiguring History and Identity in the Post Colonial Pacific</a:t>
            </a:r>
            <a:r>
              <a:rPr lang="en-US" sz="1200">
                <a:latin typeface="Arial"/>
                <a:ea typeface="Arial"/>
                <a:cs typeface="Arial"/>
                <a:sym typeface="Arial"/>
              </a:rPr>
              <a:t> (pp.187-204). Honolulu: University of Hawai’i Press.</a:t>
            </a:r>
            <a:endParaRPr sz="1200">
              <a:latin typeface="Arial"/>
              <a:ea typeface="Arial"/>
              <a:cs typeface="Arial"/>
              <a:sym typeface="Arial"/>
            </a:endParaRPr>
          </a:p>
          <a:p>
            <a:pPr marL="457200" lvl="0" indent="-457200" algn="l" rtl="0">
              <a:lnSpc>
                <a:spcPct val="80000"/>
              </a:lnSpc>
              <a:spcBef>
                <a:spcPts val="1000"/>
              </a:spcBef>
              <a:spcAft>
                <a:spcPts val="0"/>
              </a:spcAft>
              <a:buClr>
                <a:schemeClr val="lt1"/>
              </a:buClr>
              <a:buSzPts val="1200"/>
              <a:buNone/>
            </a:pPr>
            <a:r>
              <a:rPr lang="en-US" sz="1200">
                <a:latin typeface="Arial"/>
                <a:ea typeface="Arial"/>
                <a:cs typeface="Arial"/>
                <a:sym typeface="Arial"/>
              </a:rPr>
              <a:t>E. Drabinski. (2013). “Queering the Catalog.” </a:t>
            </a:r>
            <a:r>
              <a:rPr lang="en-US" sz="1200" i="1">
                <a:latin typeface="Arial"/>
                <a:ea typeface="Arial"/>
                <a:cs typeface="Arial"/>
                <a:sym typeface="Arial"/>
              </a:rPr>
              <a:t>The Library Quarterly: Information, Community, Policy</a:t>
            </a:r>
            <a:r>
              <a:rPr lang="en-US" sz="1200">
                <a:latin typeface="Arial"/>
                <a:ea typeface="Arial"/>
                <a:cs typeface="Arial"/>
                <a:sym typeface="Arial"/>
              </a:rPr>
              <a:t>. 83 (2), pp. 94-111.</a:t>
            </a:r>
            <a:endParaRPr sz="1200">
              <a:latin typeface="Arial"/>
              <a:ea typeface="Arial"/>
              <a:cs typeface="Arial"/>
              <a:sym typeface="Arial"/>
            </a:endParaRPr>
          </a:p>
          <a:p>
            <a:pPr marL="457200" lvl="0" indent="-457200" algn="l" rtl="0">
              <a:lnSpc>
                <a:spcPct val="100000"/>
              </a:lnSpc>
              <a:spcBef>
                <a:spcPts val="1000"/>
              </a:spcBef>
              <a:spcAft>
                <a:spcPts val="0"/>
              </a:spcAft>
              <a:buClr>
                <a:schemeClr val="lt1"/>
              </a:buClr>
              <a:buSzPts val="1500"/>
              <a:buNone/>
            </a:pPr>
            <a:r>
              <a:rPr lang="en-US" sz="1200">
                <a:latin typeface="Arial"/>
                <a:ea typeface="Arial"/>
                <a:cs typeface="Arial"/>
                <a:sym typeface="Arial"/>
              </a:rPr>
              <a:t>D. Floegel, and L. Jackson. Recasting an Inclusive Narrative. Retrieved from ala.org</a:t>
            </a:r>
            <a:endParaRPr sz="1200">
              <a:latin typeface="Arial"/>
              <a:ea typeface="Arial"/>
              <a:cs typeface="Arial"/>
              <a:sym typeface="Arial"/>
            </a:endParaRPr>
          </a:p>
          <a:p>
            <a:pPr marL="457200" lvl="0" indent="-457200" algn="l" rtl="0">
              <a:lnSpc>
                <a:spcPct val="100000"/>
              </a:lnSpc>
              <a:spcBef>
                <a:spcPts val="1000"/>
              </a:spcBef>
              <a:spcAft>
                <a:spcPts val="0"/>
              </a:spcAft>
              <a:buClr>
                <a:schemeClr val="lt1"/>
              </a:buClr>
              <a:buSzPts val="1500"/>
              <a:buNone/>
            </a:pPr>
            <a:r>
              <a:rPr lang="en-US" sz="1200">
                <a:latin typeface="Arial"/>
                <a:ea typeface="Arial"/>
                <a:cs typeface="Arial"/>
                <a:sym typeface="Arial"/>
              </a:rPr>
              <a:t>L. Hajibayova and W. Buente. (2017). “Representation of Indigenous Cultures: Considering the Hawaiian Hula”. </a:t>
            </a:r>
            <a:r>
              <a:rPr lang="en-US" sz="1200" i="1">
                <a:latin typeface="Arial"/>
                <a:ea typeface="Arial"/>
                <a:cs typeface="Arial"/>
                <a:sym typeface="Arial"/>
              </a:rPr>
              <a:t>Journal of Documentation. </a:t>
            </a:r>
            <a:r>
              <a:rPr lang="en-US" sz="1200">
                <a:latin typeface="Arial"/>
                <a:ea typeface="Arial"/>
                <a:cs typeface="Arial"/>
                <a:sym typeface="Arial"/>
              </a:rPr>
              <a:t>73 (6), pp. 1137-1148.</a:t>
            </a:r>
            <a:endParaRPr sz="1200">
              <a:latin typeface="Arial"/>
              <a:ea typeface="Arial"/>
              <a:cs typeface="Arial"/>
              <a:sym typeface="Arial"/>
            </a:endParaRPr>
          </a:p>
          <a:p>
            <a:pPr marL="457200" lvl="0" indent="-457200" algn="l" rtl="0">
              <a:lnSpc>
                <a:spcPct val="100000"/>
              </a:lnSpc>
              <a:spcBef>
                <a:spcPts val="1000"/>
              </a:spcBef>
              <a:spcAft>
                <a:spcPts val="0"/>
              </a:spcAft>
              <a:buClr>
                <a:schemeClr val="lt1"/>
              </a:buClr>
              <a:buSzPts val="1500"/>
              <a:buNone/>
            </a:pPr>
            <a:r>
              <a:rPr lang="en-US" sz="1200">
                <a:latin typeface="Arial"/>
                <a:ea typeface="Arial"/>
                <a:cs typeface="Arial"/>
                <a:sym typeface="Arial"/>
              </a:rPr>
              <a:t>S. Howard and S. Knowlton. (2018). “Browsing Through Bias: The Library of Congress Classification and Subject Headings for African American Studies and LGBTQIA Studies”. </a:t>
            </a:r>
            <a:r>
              <a:rPr lang="en-US" sz="1200" i="1">
                <a:latin typeface="Arial"/>
                <a:ea typeface="Arial"/>
                <a:cs typeface="Arial"/>
                <a:sym typeface="Arial"/>
              </a:rPr>
              <a:t>Library Trends </a:t>
            </a:r>
            <a:r>
              <a:rPr lang="en-US" sz="1200">
                <a:latin typeface="Arial"/>
                <a:ea typeface="Arial"/>
                <a:cs typeface="Arial"/>
                <a:sym typeface="Arial"/>
              </a:rPr>
              <a:t>67 (1), pp. 74-88. </a:t>
            </a:r>
            <a:endParaRPr sz="1200">
              <a:latin typeface="Arial"/>
              <a:ea typeface="Arial"/>
              <a:cs typeface="Arial"/>
              <a:sym typeface="Arial"/>
            </a:endParaRPr>
          </a:p>
          <a:p>
            <a:pPr marL="457200" lvl="0" indent="-457200" algn="l" rtl="0">
              <a:lnSpc>
                <a:spcPct val="100000"/>
              </a:lnSpc>
              <a:spcBef>
                <a:spcPts val="1000"/>
              </a:spcBef>
              <a:spcAft>
                <a:spcPts val="0"/>
              </a:spcAft>
              <a:buClr>
                <a:schemeClr val="lt1"/>
              </a:buClr>
              <a:buSzPts val="1500"/>
              <a:buNone/>
            </a:pPr>
            <a:r>
              <a:rPr lang="en-US" sz="1200">
                <a:latin typeface="Arial"/>
                <a:ea typeface="Arial"/>
                <a:cs typeface="Arial"/>
                <a:sym typeface="Arial"/>
              </a:rPr>
              <a:t>H. Kamahele. (1992). “Hula as Resistance”. </a:t>
            </a:r>
            <a:r>
              <a:rPr lang="en-US" sz="1200" i="1">
                <a:latin typeface="Arial"/>
                <a:ea typeface="Arial"/>
                <a:cs typeface="Arial"/>
                <a:sym typeface="Arial"/>
              </a:rPr>
              <a:t>Forward Motion. </a:t>
            </a:r>
            <a:r>
              <a:rPr lang="en-US" sz="1200">
                <a:latin typeface="Arial"/>
                <a:ea typeface="Arial"/>
                <a:cs typeface="Arial"/>
                <a:sym typeface="Arial"/>
              </a:rPr>
              <a:t>2 (3), pp. 40-46. Retrieved from http://hegemonystudies.org/wp-content/uploads/2018/07/Kamehele-Hula-as-Resistance.pdf</a:t>
            </a:r>
            <a:endParaRPr sz="1200">
              <a:latin typeface="Arial"/>
              <a:ea typeface="Arial"/>
              <a:cs typeface="Arial"/>
              <a:sym typeface="Arial"/>
            </a:endParaRPr>
          </a:p>
          <a:p>
            <a:pPr marL="457200" lvl="0" indent="-457200" algn="l" rtl="0">
              <a:lnSpc>
                <a:spcPct val="100000"/>
              </a:lnSpc>
              <a:spcBef>
                <a:spcPts val="1000"/>
              </a:spcBef>
              <a:spcAft>
                <a:spcPts val="0"/>
              </a:spcAft>
              <a:buClr>
                <a:schemeClr val="lt1"/>
              </a:buClr>
              <a:buSzPts val="1500"/>
              <a:buNone/>
            </a:pPr>
            <a:r>
              <a:rPr lang="en-US" sz="1200">
                <a:latin typeface="Arial"/>
                <a:ea typeface="Arial"/>
                <a:cs typeface="Arial"/>
                <a:sym typeface="Arial"/>
              </a:rPr>
              <a:t>C. Vaughan. (2018). “The Language of Cataloguing: Deconstructing and Decolonizing Systems of Organization in Libraries.” </a:t>
            </a:r>
            <a:r>
              <a:rPr lang="en-US" sz="1200" i="1">
                <a:latin typeface="Arial"/>
                <a:ea typeface="Arial"/>
                <a:cs typeface="Arial"/>
                <a:sym typeface="Arial"/>
              </a:rPr>
              <a:t>Dalhousie Journal of Interdisciplinary Management</a:t>
            </a:r>
            <a:r>
              <a:rPr lang="en-US" sz="1200">
                <a:latin typeface="Arial"/>
                <a:ea typeface="Arial"/>
                <a:cs typeface="Arial"/>
                <a:sym typeface="Arial"/>
              </a:rPr>
              <a:t>.  14. Retrieved from djim.management.dal.ca</a:t>
            </a:r>
            <a:endParaRPr sz="1200">
              <a:latin typeface="Arial"/>
              <a:ea typeface="Arial"/>
              <a:cs typeface="Arial"/>
              <a:sym typeface="Arial"/>
            </a:endParaRPr>
          </a:p>
          <a:p>
            <a:pPr marL="0" lvl="0" indent="0" algn="l" rtl="0">
              <a:lnSpc>
                <a:spcPct val="100000"/>
              </a:lnSpc>
              <a:spcBef>
                <a:spcPts val="1000"/>
              </a:spcBef>
              <a:spcAft>
                <a:spcPts val="0"/>
              </a:spcAft>
              <a:buClr>
                <a:schemeClr val="lt1"/>
              </a:buClr>
              <a:buSzPts val="500"/>
              <a:buNone/>
            </a:pPr>
            <a:endParaRPr sz="400"/>
          </a:p>
        </p:txBody>
      </p:sp>
      <p:sp>
        <p:nvSpPr>
          <p:cNvPr id="473" name="Google Shape;473;p48" descr="The Library Quarterly: Information, Community, Policy">
            <a:hlinkClick r:id="rId3"/>
          </p:cNvPr>
          <p:cNvSpPr/>
          <p:nvPr/>
        </p:nvSpPr>
        <p:spPr>
          <a:xfrm>
            <a:off x="155575" y="76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9"/>
          <p:cNvSpPr txBox="1">
            <a:spLocks noGrp="1"/>
          </p:cNvSpPr>
          <p:nvPr>
            <p:ph type="title"/>
          </p:nvPr>
        </p:nvSpPr>
        <p:spPr>
          <a:xfrm>
            <a:off x="5531732" y="3824426"/>
            <a:ext cx="5680931" cy="14785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000"/>
              <a:buFont typeface="Twentieth Century"/>
              <a:buNone/>
            </a:pPr>
            <a:r>
              <a:rPr lang="en-US" sz="5000"/>
              <a:t> QUESTIONS? </a:t>
            </a:r>
            <a:endParaRPr/>
          </a:p>
        </p:txBody>
      </p:sp>
      <p:pic>
        <p:nvPicPr>
          <p:cNvPr id="480" name="Google Shape;480;p49"/>
          <p:cNvPicPr preferRelativeResize="0">
            <a:picLocks noGrp="1"/>
          </p:cNvPicPr>
          <p:nvPr>
            <p:ph type="body" idx="1"/>
          </p:nvPr>
        </p:nvPicPr>
        <p:blipFill rotWithShape="1">
          <a:blip r:embed="rId3">
            <a:alphaModFix/>
          </a:blip>
          <a:srcRect/>
          <a:stretch/>
        </p:blipFill>
        <p:spPr>
          <a:xfrm>
            <a:off x="1729647" y="1020740"/>
            <a:ext cx="3403671" cy="4537427"/>
          </a:xfrm>
          <a:prstGeom prst="rect">
            <a:avLst/>
          </a:prstGeom>
          <a:noFill/>
          <a:ln>
            <a:noFill/>
          </a:ln>
        </p:spPr>
      </p:pic>
      <p:sp>
        <p:nvSpPr>
          <p:cNvPr id="481" name="Google Shape;481;p49"/>
          <p:cNvSpPr/>
          <p:nvPr/>
        </p:nvSpPr>
        <p:spPr>
          <a:xfrm>
            <a:off x="6723181" y="2340951"/>
            <a:ext cx="3727302"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lt1"/>
                </a:solidFill>
                <a:latin typeface="Twentieth Century"/>
                <a:ea typeface="Twentieth Century"/>
                <a:cs typeface="Twentieth Century"/>
                <a:sym typeface="Twentieth Century"/>
              </a:rPr>
              <a:t>THANK YOU!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AUTHORITY METADATA</a:t>
            </a:r>
            <a:endParaRPr/>
          </a:p>
        </p:txBody>
      </p:sp>
      <p:sp>
        <p:nvSpPr>
          <p:cNvPr id="263" name="Google Shape;263;p22"/>
          <p:cNvSpPr txBox="1">
            <a:spLocks noGrp="1"/>
          </p:cNvSpPr>
          <p:nvPr>
            <p:ph type="body" idx="1"/>
          </p:nvPr>
        </p:nvSpPr>
        <p:spPr>
          <a:xfrm>
            <a:off x="1141412" y="2249487"/>
            <a:ext cx="3190745" cy="3541714"/>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3000"/>
              <a:buNone/>
            </a:pPr>
            <a:r>
              <a:rPr lang="en-US"/>
              <a:t>LOC name authorities</a:t>
            </a:r>
            <a:endParaRPr/>
          </a:p>
          <a:p>
            <a:pPr marL="685800" lvl="1" indent="-228600" algn="l" rtl="0">
              <a:lnSpc>
                <a:spcPct val="120000"/>
              </a:lnSpc>
              <a:spcBef>
                <a:spcPts val="500"/>
              </a:spcBef>
              <a:spcAft>
                <a:spcPts val="0"/>
              </a:spcAft>
              <a:buClr>
                <a:schemeClr val="lt1"/>
              </a:buClr>
              <a:buSzPts val="2500"/>
              <a:buChar char="•"/>
            </a:pPr>
            <a:r>
              <a:rPr lang="en-US"/>
              <a:t>Fixed </a:t>
            </a:r>
            <a:endParaRPr/>
          </a:p>
          <a:p>
            <a:pPr marL="685800" lvl="1" indent="-228600" algn="l" rtl="0">
              <a:lnSpc>
                <a:spcPct val="120000"/>
              </a:lnSpc>
              <a:spcBef>
                <a:spcPts val="500"/>
              </a:spcBef>
              <a:spcAft>
                <a:spcPts val="0"/>
              </a:spcAft>
              <a:buClr>
                <a:schemeClr val="lt1"/>
              </a:buClr>
              <a:buSzPts val="2500"/>
              <a:buChar char="•"/>
            </a:pPr>
            <a:r>
              <a:rPr lang="en-US"/>
              <a:t>Controlled </a:t>
            </a:r>
            <a:endParaRPr/>
          </a:p>
          <a:p>
            <a:pPr marL="685800" lvl="1" indent="-228600" algn="l" rtl="0">
              <a:lnSpc>
                <a:spcPct val="120000"/>
              </a:lnSpc>
              <a:spcBef>
                <a:spcPts val="500"/>
              </a:spcBef>
              <a:spcAft>
                <a:spcPts val="0"/>
              </a:spcAft>
              <a:buClr>
                <a:schemeClr val="lt1"/>
              </a:buClr>
              <a:buSzPts val="2500"/>
              <a:buChar char="•"/>
            </a:pPr>
            <a:r>
              <a:rPr lang="en-US"/>
              <a:t>Link all versions of the name together</a:t>
            </a:r>
            <a:endParaRPr/>
          </a:p>
          <a:p>
            <a:pPr marL="685800" lvl="1" indent="-228600" algn="l" rtl="0">
              <a:lnSpc>
                <a:spcPct val="120000"/>
              </a:lnSpc>
              <a:spcBef>
                <a:spcPts val="500"/>
              </a:spcBef>
              <a:spcAft>
                <a:spcPts val="0"/>
              </a:spcAft>
              <a:buClr>
                <a:schemeClr val="lt1"/>
              </a:buClr>
              <a:buSzPts val="2500"/>
              <a:buChar char="•"/>
            </a:pPr>
            <a:r>
              <a:rPr lang="en-US"/>
              <a:t>Link works together under one name</a:t>
            </a:r>
            <a:endParaRPr/>
          </a:p>
        </p:txBody>
      </p:sp>
      <p:pic>
        <p:nvPicPr>
          <p:cNvPr id="264" name="Google Shape;264;p22"/>
          <p:cNvPicPr preferRelativeResize="0"/>
          <p:nvPr/>
        </p:nvPicPr>
        <p:blipFill rotWithShape="1">
          <a:blip r:embed="rId3">
            <a:alphaModFix/>
          </a:blip>
          <a:srcRect/>
          <a:stretch/>
        </p:blipFill>
        <p:spPr>
          <a:xfrm>
            <a:off x="4572000" y="2097088"/>
            <a:ext cx="3973756" cy="4350578"/>
          </a:xfrm>
          <a:prstGeom prst="rect">
            <a:avLst/>
          </a:prstGeom>
          <a:noFill/>
          <a:ln>
            <a:noFill/>
          </a:ln>
        </p:spPr>
      </p:pic>
      <p:pic>
        <p:nvPicPr>
          <p:cNvPr id="265" name="Google Shape;265;p22"/>
          <p:cNvPicPr preferRelativeResize="0"/>
          <p:nvPr/>
        </p:nvPicPr>
        <p:blipFill rotWithShape="1">
          <a:blip r:embed="rId4">
            <a:alphaModFix/>
          </a:blip>
          <a:srcRect/>
          <a:stretch/>
        </p:blipFill>
        <p:spPr>
          <a:xfrm>
            <a:off x="9096238" y="2249487"/>
            <a:ext cx="2626772" cy="35417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3"/>
          <p:cNvPicPr preferRelativeResize="0"/>
          <p:nvPr/>
        </p:nvPicPr>
        <p:blipFill rotWithShape="1">
          <a:blip r:embed="rId3">
            <a:alphaModFix/>
          </a:blip>
          <a:srcRect/>
          <a:stretch/>
        </p:blipFill>
        <p:spPr>
          <a:xfrm>
            <a:off x="227230" y="2991568"/>
            <a:ext cx="9080967" cy="3314870"/>
          </a:xfrm>
          <a:prstGeom prst="rect">
            <a:avLst/>
          </a:prstGeom>
          <a:noFill/>
          <a:ln>
            <a:noFill/>
          </a:ln>
        </p:spPr>
      </p:pic>
      <p:pic>
        <p:nvPicPr>
          <p:cNvPr id="271" name="Google Shape;271;p23"/>
          <p:cNvPicPr preferRelativeResize="0"/>
          <p:nvPr/>
        </p:nvPicPr>
        <p:blipFill rotWithShape="1">
          <a:blip r:embed="rId4">
            <a:alphaModFix/>
          </a:blip>
          <a:srcRect/>
          <a:stretch/>
        </p:blipFill>
        <p:spPr>
          <a:xfrm>
            <a:off x="6228259" y="268345"/>
            <a:ext cx="2603085" cy="4145130"/>
          </a:xfrm>
          <a:prstGeom prst="rect">
            <a:avLst/>
          </a:prstGeom>
          <a:noFill/>
          <a:ln>
            <a:noFill/>
          </a:ln>
        </p:spPr>
      </p:pic>
      <p:pic>
        <p:nvPicPr>
          <p:cNvPr id="272" name="Google Shape;272;p23"/>
          <p:cNvPicPr preferRelativeResize="0"/>
          <p:nvPr/>
        </p:nvPicPr>
        <p:blipFill rotWithShape="1">
          <a:blip r:embed="rId5">
            <a:alphaModFix/>
          </a:blip>
          <a:srcRect/>
          <a:stretch/>
        </p:blipFill>
        <p:spPr>
          <a:xfrm>
            <a:off x="9033820" y="268345"/>
            <a:ext cx="2616665" cy="4145131"/>
          </a:xfrm>
          <a:prstGeom prst="rect">
            <a:avLst/>
          </a:prstGeom>
          <a:noFill/>
          <a:ln>
            <a:noFill/>
          </a:ln>
        </p:spPr>
      </p:pic>
      <p:sp>
        <p:nvSpPr>
          <p:cNvPr id="273" name="Google Shape;273;p23"/>
          <p:cNvSpPr txBox="1"/>
          <p:nvPr/>
        </p:nvSpPr>
        <p:spPr>
          <a:xfrm>
            <a:off x="227225" y="561475"/>
            <a:ext cx="5751000" cy="19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FFFFFF"/>
                </a:solidFill>
                <a:latin typeface="Twentieth Century"/>
                <a:ea typeface="Twentieth Century"/>
                <a:cs typeface="Twentieth Century"/>
                <a:sym typeface="Twentieth Century"/>
              </a:rPr>
              <a:t>March 2018: Merry Spinster is published </a:t>
            </a:r>
            <a:endParaRPr sz="1800">
              <a:solidFill>
                <a:srgbClr val="FFFFFF"/>
              </a:solidFill>
              <a:latin typeface="Twentieth Century"/>
              <a:ea typeface="Twentieth Century"/>
              <a:cs typeface="Twentieth Century"/>
              <a:sym typeface="Twentieth Century"/>
            </a:endParaRPr>
          </a:p>
          <a:p>
            <a:pPr marL="0" lvl="0" indent="0" algn="l" rtl="0">
              <a:spcBef>
                <a:spcPts val="0"/>
              </a:spcBef>
              <a:spcAft>
                <a:spcPts val="0"/>
              </a:spcAft>
              <a:buNone/>
            </a:pPr>
            <a:r>
              <a:rPr lang="en-US" sz="1800">
                <a:solidFill>
                  <a:srgbClr val="FFFFFF"/>
                </a:solidFill>
                <a:latin typeface="Twentieth Century"/>
                <a:ea typeface="Twentieth Century"/>
                <a:cs typeface="Twentieth Century"/>
                <a:sym typeface="Twentieth Century"/>
              </a:rPr>
              <a:t>Also March 2018: Daniel Ortberg announces his transition</a:t>
            </a:r>
            <a:endParaRPr sz="1800">
              <a:solidFill>
                <a:srgbClr val="FFFFFF"/>
              </a:solidFill>
              <a:latin typeface="Twentieth Century"/>
              <a:ea typeface="Twentieth Century"/>
              <a:cs typeface="Twentieth Century"/>
              <a:sym typeface="Twentieth Century"/>
            </a:endParaRPr>
          </a:p>
          <a:p>
            <a:pPr marL="0" lvl="0" indent="0" algn="l" rtl="0">
              <a:spcBef>
                <a:spcPts val="0"/>
              </a:spcBef>
              <a:spcAft>
                <a:spcPts val="0"/>
              </a:spcAft>
              <a:buNone/>
            </a:pPr>
            <a:endParaRPr sz="1800">
              <a:solidFill>
                <a:srgbClr val="FFFFFF"/>
              </a:solidFill>
              <a:latin typeface="Twentieth Century"/>
              <a:ea typeface="Twentieth Century"/>
              <a:cs typeface="Twentieth Century"/>
              <a:sym typeface="Twentieth Century"/>
            </a:endParaRPr>
          </a:p>
          <a:p>
            <a:pPr marL="0" lvl="0" indent="0" algn="l" rtl="0">
              <a:spcBef>
                <a:spcPts val="0"/>
              </a:spcBef>
              <a:spcAft>
                <a:spcPts val="0"/>
              </a:spcAft>
              <a:buNone/>
            </a:pPr>
            <a:endParaRPr sz="1800">
              <a:solidFill>
                <a:srgbClr val="FFFFFF"/>
              </a:solidFill>
              <a:latin typeface="Twentieth Century"/>
              <a:ea typeface="Twentieth Century"/>
              <a:cs typeface="Twentieth Century"/>
              <a:sym typeface="Twentieth Century"/>
            </a:endParaRPr>
          </a:p>
          <a:p>
            <a:pPr marL="0" lvl="0" indent="0" algn="l" rtl="0">
              <a:spcBef>
                <a:spcPts val="0"/>
              </a:spcBef>
              <a:spcAft>
                <a:spcPts val="0"/>
              </a:spcAft>
              <a:buNone/>
            </a:pPr>
            <a:endParaRPr sz="1800">
              <a:solidFill>
                <a:srgbClr val="FFFFFF"/>
              </a:solidFill>
              <a:latin typeface="Twentieth Century"/>
              <a:ea typeface="Twentieth Century"/>
              <a:cs typeface="Twentieth Century"/>
              <a:sym typeface="Twentieth Century"/>
            </a:endParaRPr>
          </a:p>
          <a:p>
            <a:pPr marL="0" lvl="0" indent="0" algn="l" rtl="0">
              <a:spcBef>
                <a:spcPts val="0"/>
              </a:spcBef>
              <a:spcAft>
                <a:spcPts val="0"/>
              </a:spcAft>
              <a:buNone/>
            </a:pPr>
            <a:r>
              <a:rPr lang="en-US" sz="1800">
                <a:solidFill>
                  <a:srgbClr val="FFFFFF"/>
                </a:solidFill>
                <a:latin typeface="Twentieth Century"/>
                <a:ea typeface="Twentieth Century"/>
                <a:cs typeface="Twentieth Century"/>
                <a:sym typeface="Twentieth Century"/>
              </a:rPr>
              <a:t>December 2018: authority record pulled </a:t>
            </a:r>
            <a:endParaRPr sz="18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p:nvPr/>
        </p:nvSpPr>
        <p:spPr>
          <a:xfrm>
            <a:off x="2747675" y="766800"/>
            <a:ext cx="7361100" cy="8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FFFF"/>
                </a:solidFill>
                <a:latin typeface="Twentieth Century"/>
                <a:ea typeface="Twentieth Century"/>
                <a:cs typeface="Twentieth Century"/>
                <a:sym typeface="Twentieth Century"/>
              </a:rPr>
              <a:t>March 2019: Authority Record updated</a:t>
            </a:r>
            <a:r>
              <a:rPr lang="en-US" sz="3000">
                <a:latin typeface="Twentieth Century"/>
                <a:ea typeface="Twentieth Century"/>
                <a:cs typeface="Twentieth Century"/>
                <a:sym typeface="Twentieth Century"/>
              </a:rPr>
              <a:t> </a:t>
            </a:r>
            <a:endParaRPr sz="30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pic>
        <p:nvPicPr>
          <p:cNvPr id="280" name="Google Shape;280;p24"/>
          <p:cNvPicPr preferRelativeResize="0"/>
          <p:nvPr/>
        </p:nvPicPr>
        <p:blipFill>
          <a:blip r:embed="rId3">
            <a:alphaModFix/>
          </a:blip>
          <a:stretch>
            <a:fillRect/>
          </a:stretch>
        </p:blipFill>
        <p:spPr>
          <a:xfrm>
            <a:off x="1269275" y="2238550"/>
            <a:ext cx="9915525" cy="362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p:nvPr/>
        </p:nvSpPr>
        <p:spPr>
          <a:xfrm>
            <a:off x="793215" y="664394"/>
            <a:ext cx="3897602" cy="4955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“I changed my name in 1990. That was 22 years ago.  Some of my family still call me by my birth name, and I let them do this only because they are my family. I cash cheques and do business and perform and publish and live and f*** and talk to my neighbors as Ivan. Because this is my name. It feels good to be called who I am… </a:t>
            </a:r>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a:solidFill>
                  <a:schemeClr val="lt1"/>
                </a:solidFill>
                <a:latin typeface="Twentieth Century"/>
                <a:ea typeface="Twentieth Century"/>
                <a:cs typeface="Twentieth Century"/>
                <a:sym typeface="Twentieth Century"/>
              </a:rPr>
              <a:t>Call us what we wish to be called” </a:t>
            </a:r>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2000">
                <a:solidFill>
                  <a:schemeClr val="lt1"/>
                </a:solidFill>
                <a:latin typeface="Twentieth Century"/>
                <a:ea typeface="Twentieth Century"/>
                <a:cs typeface="Twentieth Century"/>
                <a:sym typeface="Twentieth Century"/>
              </a:rPr>
              <a:t>“Coyote’s words express the core issue at stake here: a person’s agency to find a way of being in the world that affirms their identity and sense of self.”</a:t>
            </a:r>
            <a:endParaRPr/>
          </a:p>
        </p:txBody>
      </p:sp>
      <p:pic>
        <p:nvPicPr>
          <p:cNvPr id="286" name="Google Shape;286;p25"/>
          <p:cNvPicPr preferRelativeResize="0"/>
          <p:nvPr/>
        </p:nvPicPr>
        <p:blipFill rotWithShape="1">
          <a:blip r:embed="rId3">
            <a:alphaModFix/>
          </a:blip>
          <a:srcRect/>
          <a:stretch/>
        </p:blipFill>
        <p:spPr>
          <a:xfrm>
            <a:off x="6096000" y="664393"/>
            <a:ext cx="5154351" cy="5529214"/>
          </a:xfrm>
          <a:prstGeom prst="rect">
            <a:avLst/>
          </a:prstGeom>
          <a:noFill/>
          <a:ln>
            <a:noFill/>
          </a:ln>
        </p:spPr>
      </p:pic>
      <p:sp>
        <p:nvSpPr>
          <p:cNvPr id="287" name="Google Shape;287;p25"/>
          <p:cNvSpPr txBox="1"/>
          <p:nvPr/>
        </p:nvSpPr>
        <p:spPr>
          <a:xfrm>
            <a:off x="689548" y="6193607"/>
            <a:ext cx="647575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i="1">
                <a:solidFill>
                  <a:schemeClr val="lt1"/>
                </a:solidFill>
                <a:latin typeface="Twentieth Century"/>
                <a:ea typeface="Twentieth Century"/>
                <a:cs typeface="Twentieth Century"/>
                <a:sym typeface="Twentieth Century"/>
              </a:rPr>
              <a:t>More than a Name: A Content Analysis of Name Authority Records for Authors who Self Identify as Trans,  </a:t>
            </a:r>
            <a:r>
              <a:rPr lang="en-US" sz="1600">
                <a:solidFill>
                  <a:schemeClr val="lt1"/>
                </a:solidFill>
                <a:latin typeface="Twentieth Century"/>
                <a:ea typeface="Twentieth Century"/>
                <a:cs typeface="Twentieth Century"/>
                <a:sym typeface="Twentieth Century"/>
              </a:rPr>
              <a:t>Kelly J Thompson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6"/>
          <p:cNvSpPr txBox="1">
            <a:spLocks noGrp="1"/>
          </p:cNvSpPr>
          <p:nvPr>
            <p:ph type="title"/>
          </p:nvPr>
        </p:nvSpPr>
        <p:spPr>
          <a:xfrm>
            <a:off x="616757" y="229085"/>
            <a:ext cx="3973183"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AUTHORITY IN LINKED DATA</a:t>
            </a:r>
            <a:endParaRPr/>
          </a:p>
        </p:txBody>
      </p:sp>
      <p:sp>
        <p:nvSpPr>
          <p:cNvPr id="293" name="Google Shape;293;p26"/>
          <p:cNvSpPr txBox="1">
            <a:spLocks noGrp="1"/>
          </p:cNvSpPr>
          <p:nvPr>
            <p:ph type="body" idx="1"/>
          </p:nvPr>
        </p:nvSpPr>
        <p:spPr>
          <a:xfrm>
            <a:off x="5493460" y="3954160"/>
            <a:ext cx="4775811" cy="3244361"/>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3000"/>
              <a:buChar char="•"/>
            </a:pPr>
            <a:r>
              <a:rPr lang="en-US"/>
              <a:t>Authority can come from any URI</a:t>
            </a:r>
            <a:endParaRPr/>
          </a:p>
          <a:p>
            <a:pPr marL="228600" lvl="0" indent="-228600" algn="l" rtl="0">
              <a:lnSpc>
                <a:spcPct val="120000"/>
              </a:lnSpc>
              <a:spcBef>
                <a:spcPts val="1000"/>
              </a:spcBef>
              <a:spcAft>
                <a:spcPts val="0"/>
              </a:spcAft>
              <a:buClr>
                <a:schemeClr val="lt1"/>
              </a:buClr>
              <a:buSzPts val="3000"/>
              <a:buChar char="•"/>
            </a:pPr>
            <a:r>
              <a:rPr lang="en-US"/>
              <a:t>People can be in control of their own identity, if we link to a source that allows them to define it.</a:t>
            </a:r>
            <a:endParaRPr/>
          </a:p>
        </p:txBody>
      </p:sp>
      <p:pic>
        <p:nvPicPr>
          <p:cNvPr id="294" name="Google Shape;294;p26"/>
          <p:cNvPicPr preferRelativeResize="0"/>
          <p:nvPr/>
        </p:nvPicPr>
        <p:blipFill rotWithShape="1">
          <a:blip r:embed="rId3">
            <a:alphaModFix/>
          </a:blip>
          <a:srcRect/>
          <a:stretch/>
        </p:blipFill>
        <p:spPr>
          <a:xfrm>
            <a:off x="5099605" y="661602"/>
            <a:ext cx="6620607" cy="3333781"/>
          </a:xfrm>
          <a:prstGeom prst="rect">
            <a:avLst/>
          </a:prstGeom>
          <a:noFill/>
          <a:ln>
            <a:noFill/>
          </a:ln>
        </p:spPr>
      </p:pic>
      <p:sp>
        <p:nvSpPr>
          <p:cNvPr id="295" name="Google Shape;295;p26"/>
          <p:cNvSpPr txBox="1"/>
          <p:nvPr/>
        </p:nvSpPr>
        <p:spPr>
          <a:xfrm>
            <a:off x="7881365" y="3244334"/>
            <a:ext cx="54933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Twentieth Century"/>
                <a:ea typeface="Twentieth Century"/>
                <a:cs typeface="Twentieth Century"/>
                <a:sym typeface="Twentieth Century"/>
              </a:rPr>
              <a:t>URI: http://www.ivancoyote.com/</a:t>
            </a:r>
            <a:endParaRPr/>
          </a:p>
        </p:txBody>
      </p:sp>
      <p:pic>
        <p:nvPicPr>
          <p:cNvPr id="296" name="Google Shape;296;p26"/>
          <p:cNvPicPr preferRelativeResize="0"/>
          <p:nvPr/>
        </p:nvPicPr>
        <p:blipFill rotWithShape="1">
          <a:blip r:embed="rId4">
            <a:alphaModFix/>
          </a:blip>
          <a:srcRect/>
          <a:stretch/>
        </p:blipFill>
        <p:spPr>
          <a:xfrm>
            <a:off x="616757" y="1707655"/>
            <a:ext cx="4013406" cy="4730993"/>
          </a:xfrm>
          <a:prstGeom prst="rect">
            <a:avLst/>
          </a:prstGeom>
          <a:noFill/>
          <a:ln>
            <a:noFill/>
          </a:ln>
        </p:spPr>
      </p:pic>
      <p:cxnSp>
        <p:nvCxnSpPr>
          <p:cNvPr id="297" name="Google Shape;297;p26"/>
          <p:cNvCxnSpPr/>
          <p:nvPr/>
        </p:nvCxnSpPr>
        <p:spPr>
          <a:xfrm flipH="1">
            <a:off x="3777521" y="3429000"/>
            <a:ext cx="3824541" cy="393492"/>
          </a:xfrm>
          <a:prstGeom prst="straightConnector1">
            <a:avLst/>
          </a:prstGeom>
          <a:noFill/>
          <a:ln w="9525" cap="flat" cmpd="sng">
            <a:solidFill>
              <a:schemeClr val="accent5"/>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Twentieth Century"/>
              <a:buNone/>
            </a:pPr>
            <a:r>
              <a:rPr lang="en-US"/>
              <a:t>THE POWER TO NAME AND THE POWER TO NORM</a:t>
            </a:r>
            <a:endParaRPr/>
          </a:p>
        </p:txBody>
      </p:sp>
      <p:sp>
        <p:nvSpPr>
          <p:cNvPr id="303" name="Google Shape;303;p27"/>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Autofit/>
          </a:bodyPr>
          <a:lstStyle/>
          <a:p>
            <a:pPr marL="228600" lvl="0" indent="-276225" algn="l" rtl="0">
              <a:spcBef>
                <a:spcPts val="1000"/>
              </a:spcBef>
              <a:spcAft>
                <a:spcPts val="0"/>
              </a:spcAft>
              <a:buSzPts val="3000"/>
              <a:buChar char="•"/>
            </a:pPr>
            <a:r>
              <a:rPr lang="en-US"/>
              <a:t>Allowing people to be in control of their identity, even in the library ecosystem</a:t>
            </a:r>
            <a:endParaRPr/>
          </a:p>
          <a:p>
            <a:pPr marL="228600" lvl="0" indent="-228600" algn="l" rtl="0">
              <a:lnSpc>
                <a:spcPct val="120000"/>
              </a:lnSpc>
              <a:spcBef>
                <a:spcPts val="0"/>
              </a:spcBef>
              <a:spcAft>
                <a:spcPts val="0"/>
              </a:spcAft>
              <a:buClr>
                <a:schemeClr val="lt1"/>
              </a:buClr>
              <a:buSzPts val="3000"/>
              <a:buChar char="•"/>
            </a:pPr>
            <a:r>
              <a:rPr lang="en-US"/>
              <a:t>Deciding which identities are welcome and ensuring that marginalized people have a seat at the table as creators, researchers, and students</a:t>
            </a:r>
            <a:endParaRPr/>
          </a:p>
          <a:p>
            <a:pPr marL="228600" lvl="0" indent="-228600" algn="l" rtl="0">
              <a:lnSpc>
                <a:spcPct val="120000"/>
              </a:lnSpc>
              <a:spcBef>
                <a:spcPts val="1000"/>
              </a:spcBef>
              <a:spcAft>
                <a:spcPts val="0"/>
              </a:spcAft>
              <a:buClr>
                <a:schemeClr val="lt1"/>
              </a:buClr>
              <a:buSzPts val="3000"/>
              <a:buChar char="•"/>
            </a:pPr>
            <a:r>
              <a:rPr lang="en-US"/>
              <a:t>Marginalized identities exist in the scholarly community</a:t>
            </a:r>
            <a:endParaRPr/>
          </a:p>
          <a:p>
            <a:pPr marL="228600" lvl="0" indent="-228600" algn="l" rtl="0">
              <a:lnSpc>
                <a:spcPct val="120000"/>
              </a:lnSpc>
              <a:spcBef>
                <a:spcPts val="1000"/>
              </a:spcBef>
              <a:spcAft>
                <a:spcPts val="0"/>
              </a:spcAft>
              <a:buClr>
                <a:schemeClr val="lt1"/>
              </a:buClr>
              <a:buSzPts val="3000"/>
              <a:buChar char="•"/>
            </a:pPr>
            <a:r>
              <a:rPr lang="en-US"/>
              <a:t>Research is easier if we are using the words that are currently being used in the academic discourse </a:t>
            </a:r>
            <a:endParaRPr/>
          </a:p>
          <a:p>
            <a:pPr marL="228600" lvl="0" indent="-38100" algn="l" rtl="0">
              <a:lnSpc>
                <a:spcPct val="120000"/>
              </a:lnSpc>
              <a:spcBef>
                <a:spcPts val="1000"/>
              </a:spcBef>
              <a:spcAft>
                <a:spcPts val="0"/>
              </a:spcAft>
              <a:buClr>
                <a:schemeClr val="lt1"/>
              </a:buClr>
              <a:buSzPts val="3000"/>
              <a:buNone/>
            </a:pPr>
            <a:endParaRPr/>
          </a:p>
          <a:p>
            <a:pPr marL="228600" lvl="0" indent="-38100" algn="l" rtl="0">
              <a:lnSpc>
                <a:spcPct val="120000"/>
              </a:lnSpc>
              <a:spcBef>
                <a:spcPts val="1000"/>
              </a:spcBef>
              <a:spcAft>
                <a:spcPts val="0"/>
              </a:spcAft>
              <a:buClr>
                <a:schemeClr val="lt1"/>
              </a:buClr>
              <a:buSzPts val="3000"/>
              <a:buNone/>
            </a:pPr>
            <a:endParaRPr/>
          </a:p>
        </p:txBody>
      </p:sp>
    </p:spTree>
  </p:cSld>
  <p:clrMapOvr>
    <a:masterClrMapping/>
  </p:clrMapOvr>
</p:sld>
</file>

<file path=ppt/theme/theme1.xml><?xml version="1.0" encoding="utf-8"?>
<a:theme xmlns:a="http://schemas.openxmlformats.org/drawingml/2006/main" name="Circuit">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3991</Words>
  <Application>Microsoft Office PowerPoint</Application>
  <PresentationFormat>Widescreen</PresentationFormat>
  <Paragraphs>266</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Twentieth Century</vt:lpstr>
      <vt:lpstr>Circuit</vt:lpstr>
      <vt:lpstr>DIVERSITY IN COLLECTIONS</vt:lpstr>
      <vt:lpstr>In the spirit of healing, we acknowledge and honor the Cheyenne and Arapaho Tribes, and all of the original Indigenous peoples of the land upon which University of Denver stands.</vt:lpstr>
      <vt:lpstr>WHAT IS METADATA?</vt:lpstr>
      <vt:lpstr>AUTHORITY METADATA</vt:lpstr>
      <vt:lpstr>PowerPoint Presentation</vt:lpstr>
      <vt:lpstr>PowerPoint Presentation</vt:lpstr>
      <vt:lpstr>PowerPoint Presentation</vt:lpstr>
      <vt:lpstr>AUTHORITY IN LINKED DATA</vt:lpstr>
      <vt:lpstr>THE POWER TO NAME AND THE POWER TO NORM</vt:lpstr>
      <vt:lpstr>COLLABORATIVE METADATA AND ARCHIVES </vt:lpstr>
      <vt:lpstr>INCREASED CONNECTION WITH THE COMMUNITY</vt:lpstr>
      <vt:lpstr>PowerPoint Presentation</vt:lpstr>
      <vt:lpstr>CONSIDERATIONS</vt:lpstr>
      <vt:lpstr>CLASSIFICATION: CASE STUDIES</vt:lpstr>
      <vt:lpstr>CATEGORIZING BOOKS</vt:lpstr>
      <vt:lpstr>BIAS IN CLASSIFICATION SYSTEMS</vt:lpstr>
      <vt:lpstr>INCLUSIVE METADATA</vt:lpstr>
      <vt:lpstr>BIAS IN LCSH</vt:lpstr>
      <vt:lpstr>BIAS IN LCSH: PART 2</vt:lpstr>
      <vt:lpstr>PowerPoint Presentation</vt:lpstr>
      <vt:lpstr>CLASS H CONTAINS THE SOCIAL SCIENCES. SUBCLASS HQ IS LISTED AS “THE FAMILY. MARRIAGE. WOMEN.” </vt:lpstr>
      <vt:lpstr>CHANGES TO THE LCSH</vt:lpstr>
      <vt:lpstr>COMMUNITIES</vt:lpstr>
      <vt:lpstr>The Kanaka Maoli (Hawaiian) Hula</vt:lpstr>
      <vt:lpstr>Hula, Historical Perspectives</vt:lpstr>
      <vt:lpstr>“WOMEN OF THE DEPRESSION: CASTE AND CULTURE IN SAN ANTONIO, 1929-1939” </vt:lpstr>
      <vt:lpstr>AS PEOPLE INTERACT WITH A LIBRARY,  NOT ONLY WILL THEY LEARN FROM THE MATERIALS THEY ARE USING,  BUT THERE CAN ALSO BE THE SIDE EFFECT OF LEARNING FROM SIMPLY BROWSING FOR THEIR MATERIAL.</vt:lpstr>
      <vt:lpstr>DISCUSSION:</vt:lpstr>
      <vt:lpstr>PowerPoint Presentation</vt:lpstr>
      <vt:lpstr>REFERENCES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IN COLLECTIONS</dc:title>
  <dc:creator>Janette Ruiz</dc:creator>
  <cp:lastModifiedBy>Janette Ruiz</cp:lastModifiedBy>
  <cp:revision>1</cp:revision>
  <dcterms:modified xsi:type="dcterms:W3CDTF">2019-07-10T17:05:12Z</dcterms:modified>
</cp:coreProperties>
</file>