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99" r:id="rId2"/>
    <p:sldMasterId id="2147483741" r:id="rId3"/>
    <p:sldMasterId id="2147483763" r:id="rId4"/>
    <p:sldMasterId id="2147483785" r:id="rId5"/>
    <p:sldMasterId id="2147483796" r:id="rId6"/>
    <p:sldMasterId id="2147483811" r:id="rId7"/>
  </p:sldMasterIdLst>
  <p:notesMasterIdLst>
    <p:notesMasterId r:id="rId13"/>
  </p:notesMasterIdLst>
  <p:sldIdLst>
    <p:sldId id="257" r:id="rId8"/>
    <p:sldId id="407" r:id="rId9"/>
    <p:sldId id="392" r:id="rId10"/>
    <p:sldId id="393" r:id="rId11"/>
    <p:sldId id="3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Behrendt" initials="MB" lastIdx="9" clrIdx="0">
    <p:extLst>
      <p:ext uri="{19B8F6BF-5375-455C-9EA6-DF929625EA0E}">
        <p15:presenceInfo xmlns:p15="http://schemas.microsoft.com/office/powerpoint/2012/main" userId="S-1-5-21-3548019467-26806262-2690281519-17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3"/>
    <a:srgbClr val="B41782"/>
    <a:srgbClr val="268741"/>
    <a:srgbClr val="EFEFEF"/>
    <a:srgbClr val="59A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0" autoAdjust="0"/>
    <p:restoredTop sz="82585" autoAdjust="0"/>
  </p:normalViewPr>
  <p:slideViewPr>
    <p:cSldViewPr snapToGrid="0">
      <p:cViewPr varScale="1">
        <p:scale>
          <a:sx n="58" d="100"/>
          <a:sy n="58" d="100"/>
        </p:scale>
        <p:origin x="6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13B93-5B4E-483B-B165-BA0E3BE93A7B}" type="datetimeFigureOut">
              <a:rPr lang="en-US" smtClean="0"/>
              <a:t>7/11/2019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E6B81-0D2E-4F1A-B764-BDA29F456F9E}" type="slidenum">
              <a:rPr lang="en-US" smtClean="0"/>
              <a:t>‹#›</a:t>
            </a:fld>
            <a:endParaRPr lang="en-US"/>
          </a:p>
        </p:txBody>
      </p:sp>
    </p:spTree>
    <p:extLst>
      <p:ext uri="{BB962C8B-B14F-4D97-AF65-F5344CB8AC3E}">
        <p14:creationId xmlns:p14="http://schemas.microsoft.com/office/powerpoint/2010/main" val="868587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80EE6B81-0D2E-4F1A-B764-BDA29F456F9E}" type="slidenum">
              <a:rPr lang="en-US" smtClean="0"/>
              <a:t>1</a:t>
            </a:fld>
            <a:endParaRPr lang="en-US"/>
          </a:p>
        </p:txBody>
      </p:sp>
    </p:spTree>
    <p:extLst>
      <p:ext uri="{BB962C8B-B14F-4D97-AF65-F5344CB8AC3E}">
        <p14:creationId xmlns:p14="http://schemas.microsoft.com/office/powerpoint/2010/main" val="403955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Book Selection: We have a set of buyers who watch a set of catalogs and review sources to make sure we are aware of as much as possible. They are the ones who are responsible for bringing in most of what is profiled at GOBI. We also have a large set of publishers who we have prequalified as our “Approval Presses” and we basically cover the entirety of their academic output. Over the years, we have relied on libraries to let us know if there are new presses to add. This has included small poetry presses or presses with focus on Environmental issues, etc. There is a long history of listening to what the library’s need and want and trying to make it happen. As the call for working with more diverse publishers and encompassing more inclusive material has developed, we have worked to add presses, publications, awards and reviews to make sure we are meeting the needs of the libraries. </a:t>
            </a:r>
          </a:p>
          <a:p>
            <a:r>
              <a:rPr lang="en-US" dirty="0">
                <a:effectLst/>
              </a:rPr>
              <a:t> </a:t>
            </a:r>
          </a:p>
          <a:p>
            <a:r>
              <a:rPr lang="en-US" dirty="0">
                <a:effectLst/>
              </a:rPr>
              <a:t>So, we have expanded our press list and kind of material based on library suggestions. And, some librarians who have passionately taken on the cause of DISJ have also pushed us and been open to helping up move forward. </a:t>
            </a:r>
          </a:p>
          <a:p>
            <a:endParaRPr lang="en-US" dirty="0"/>
          </a:p>
          <a:p>
            <a:r>
              <a:rPr lang="en-US" dirty="0">
                <a:cs typeface="Calibri"/>
              </a:rPr>
              <a:t>Book profiling: We have been working with our profilers to make sure that, once we have the right material, we are tagging it appropriately. This includes addressing inherent bias and making sure we take a more global approach to profiling titles. We have also added new tags in the recent path (Indigenous Studies, Palestinian Studies, Poverty Studies, Disabity Studies, Migration/Border Studies)</a:t>
            </a:r>
          </a:p>
          <a:p>
            <a:pPr marL="0" indent="0">
              <a:lnSpc>
                <a:spcPct val="150000"/>
              </a:lnSpc>
              <a:spcBef>
                <a:spcPts val="700"/>
              </a:spcBef>
              <a:buFont typeface="Arial" panose="020B0604020202020204" pitchFamily="34" charset="0"/>
              <a:buNone/>
            </a:pPr>
            <a:endParaRPr lang="en-US" dirty="0">
              <a:cs typeface="Arial"/>
            </a:endParaRPr>
          </a:p>
          <a:p>
            <a:pPr marL="0" indent="0">
              <a:lnSpc>
                <a:spcPct val="150000"/>
              </a:lnSpc>
              <a:spcBef>
                <a:spcPts val="700"/>
              </a:spcBef>
              <a:buFont typeface="Arial" panose="020B0604020202020204" pitchFamily="34" charset="0"/>
              <a:buNone/>
            </a:pPr>
            <a:r>
              <a:rPr lang="en-US" dirty="0">
                <a:cs typeface="Arial"/>
              </a:rPr>
              <a:t>Awards: </a:t>
            </a:r>
          </a:p>
          <a:p>
            <a:pPr marL="0" indent="0">
              <a:lnSpc>
                <a:spcPct val="150000"/>
              </a:lnSpc>
              <a:spcBef>
                <a:spcPts val="700"/>
              </a:spcBef>
              <a:buFont typeface="Arial" panose="020B0604020202020204" pitchFamily="34" charset="0"/>
              <a:buNone/>
            </a:pPr>
            <a:r>
              <a:rPr lang="en-US" dirty="0">
                <a:cs typeface="Arial"/>
              </a:rPr>
              <a:t>We added 45 new “diversity” focused Awards this year. We are also continuously accepting suggestions from librarians. </a:t>
            </a:r>
          </a:p>
          <a:p>
            <a:pPr marL="0" indent="0">
              <a:lnSpc>
                <a:spcPct val="150000"/>
              </a:lnSpc>
              <a:spcBef>
                <a:spcPts val="700"/>
              </a:spcBef>
              <a:buFont typeface="Arial" panose="020B0604020202020204" pitchFamily="34" charset="0"/>
              <a:buNone/>
            </a:pPr>
            <a:endParaRPr lang="en-US" dirty="0">
              <a:cs typeface="Arial"/>
            </a:endParaRPr>
          </a:p>
          <a:p>
            <a:pPr marL="0" indent="0">
              <a:lnSpc>
                <a:spcPct val="150000"/>
              </a:lnSpc>
              <a:spcBef>
                <a:spcPts val="700"/>
              </a:spcBef>
              <a:buFont typeface="Arial" panose="020B0604020202020204" pitchFamily="34" charset="0"/>
              <a:buNone/>
            </a:pPr>
            <a:r>
              <a:rPr lang="en-US" dirty="0">
                <a:cs typeface="Arial"/>
              </a:rPr>
              <a:t>New Reviews:</a:t>
            </a:r>
          </a:p>
          <a:p>
            <a:pPr marL="0" indent="0">
              <a:lnSpc>
                <a:spcPct val="150000"/>
              </a:lnSpc>
              <a:spcBef>
                <a:spcPts val="700"/>
              </a:spcBef>
              <a:buFont typeface="Arial" panose="020B0604020202020204" pitchFamily="34" charset="0"/>
              <a:buNone/>
            </a:pPr>
            <a:r>
              <a:rPr lang="en-US" dirty="0">
                <a:cs typeface="Arial"/>
              </a:rPr>
              <a:t>Women's Review of Book</a:t>
            </a:r>
          </a:p>
          <a:p>
            <a:pPr marL="0" indent="0">
              <a:lnSpc>
                <a:spcPct val="150000"/>
              </a:lnSpc>
              <a:spcBef>
                <a:spcPts val="700"/>
              </a:spcBef>
              <a:buFont typeface="Arial" panose="020B0604020202020204" pitchFamily="34" charset="0"/>
              <a:buNone/>
            </a:pPr>
            <a:r>
              <a:rPr lang="en-US" dirty="0">
                <a:cs typeface="Arial"/>
              </a:rPr>
              <a:t>World Literature Today</a:t>
            </a:r>
          </a:p>
          <a:p>
            <a:endParaRPr lang="en-US" dirty="0">
              <a:cs typeface="Calibri"/>
            </a:endParaRPr>
          </a:p>
        </p:txBody>
      </p:sp>
      <p:sp>
        <p:nvSpPr>
          <p:cNvPr id="4" name="Slide Number Placeholder 3"/>
          <p:cNvSpPr>
            <a:spLocks noGrp="1"/>
          </p:cNvSpPr>
          <p:nvPr>
            <p:ph type="sldNum" sz="quarter" idx="10"/>
          </p:nvPr>
        </p:nvSpPr>
        <p:spPr/>
        <p:txBody>
          <a:bodyPr/>
          <a:lstStyle/>
          <a:p>
            <a:fld id="{34B85013-ADDA-4AF8-81EE-84743E5ED1D8}" type="slidenum">
              <a:rPr lang="en-US" smtClean="0"/>
              <a:t>2</a:t>
            </a:fld>
            <a:endParaRPr lang="en-US"/>
          </a:p>
        </p:txBody>
      </p:sp>
    </p:spTree>
    <p:extLst>
      <p:ext uri="{BB962C8B-B14F-4D97-AF65-F5344CB8AC3E}">
        <p14:creationId xmlns:p14="http://schemas.microsoft.com/office/powerpoint/2010/main" val="377264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85013-ADDA-4AF8-81EE-84743E5ED1D8}" type="slidenum">
              <a:rPr lang="en-US" smtClean="0"/>
              <a:t>4</a:t>
            </a:fld>
            <a:endParaRPr lang="en-US"/>
          </a:p>
        </p:txBody>
      </p:sp>
    </p:spTree>
    <p:extLst>
      <p:ext uri="{BB962C8B-B14F-4D97-AF65-F5344CB8AC3E}">
        <p14:creationId xmlns:p14="http://schemas.microsoft.com/office/powerpoint/2010/main" val="420061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806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6973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280699"/>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5036704"/>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tx2"/>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78138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195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552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5954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40983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00114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926477"/>
            <a:ext cx="10515600" cy="1997555"/>
          </a:xfrm>
        </p:spPr>
        <p:txBody>
          <a:bodyPr anchor="t"/>
          <a:lstStyle>
            <a:lvl1pPr algn="l">
              <a:defRPr sz="4000">
                <a:solidFill>
                  <a:schemeClr val="tx2"/>
                </a:solidFill>
              </a:defRPr>
            </a:lvl1pPr>
          </a:lstStyle>
          <a:p>
            <a:r>
              <a:rPr lang="en-US"/>
              <a:t>Click to edit Master title style</a:t>
            </a:r>
          </a:p>
        </p:txBody>
      </p:sp>
    </p:spTree>
    <p:extLst>
      <p:ext uri="{BB962C8B-B14F-4D97-AF65-F5344CB8AC3E}">
        <p14:creationId xmlns:p14="http://schemas.microsoft.com/office/powerpoint/2010/main" val="6390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6053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57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76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145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0423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424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261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accent1"/>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50398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609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2362200"/>
            <a:ext cx="5105400" cy="1023710"/>
          </a:xfrm>
          <a:solidFill>
            <a:schemeClr val="bg1">
              <a:alpha val="20000"/>
            </a:schemeClr>
          </a:solidFill>
          <a:ln w="12700" cap="rnd">
            <a:solidFill>
              <a:schemeClr val="bg1"/>
            </a:solidFill>
          </a:ln>
        </p:spPr>
        <p:txBody>
          <a:bodyPr vert="horz" lIns="91440" tIns="45720" rIns="91440" bIns="45720" rtlCol="0" anchor="ctr" anchorCtr="0">
            <a:noAutofit/>
          </a:bodyPr>
          <a:lstStyle>
            <a:lvl1pPr>
              <a:defRPr lang="en-US" dirty="0">
                <a:solidFill>
                  <a:schemeClr val="bg1"/>
                </a:solidFill>
                <a:latin typeface="+mn-lt"/>
                <a:ea typeface="+mn-ea"/>
                <a:cs typeface="+mn-cs"/>
              </a:defRPr>
            </a:lvl1pPr>
          </a:lstStyle>
          <a:p>
            <a:pPr marL="0" lvl="0" algn="ctr">
              <a:spcBef>
                <a:spcPts val="9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87419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54711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511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48382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81623"/>
            <a:ext cx="10515600" cy="1905639"/>
          </a:xfrm>
        </p:spPr>
        <p:txBody>
          <a:bodyPr anchor="ctr"/>
          <a:lstStyle>
            <a:lvl1pPr algn="ctr">
              <a:defRPr sz="3200" b="0">
                <a:solidFill>
                  <a:schemeClr val="accent1"/>
                </a:solidFill>
              </a:defRPr>
            </a:lvl1pPr>
          </a:lstStyle>
          <a:p>
            <a:r>
              <a:rPr lang="en-US"/>
              <a:t>Click to edit Master title style</a:t>
            </a: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t="68589"/>
          <a:stretch/>
        </p:blipFill>
        <p:spPr>
          <a:xfrm>
            <a:off x="0" y="4021015"/>
            <a:ext cx="12192000" cy="2507261"/>
          </a:xfrm>
          <a:prstGeom prst="rect">
            <a:avLst/>
          </a:prstGeom>
        </p:spPr>
      </p:pic>
    </p:spTree>
    <p:extLst>
      <p:ext uri="{BB962C8B-B14F-4D97-AF65-F5344CB8AC3E}">
        <p14:creationId xmlns:p14="http://schemas.microsoft.com/office/powerpoint/2010/main" val="148949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77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2141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4221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082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9748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94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Name</a:t>
            </a:r>
          </a:p>
        </p:txBody>
      </p:sp>
      <p:sp>
        <p:nvSpPr>
          <p:cNvPr id="22" name="Text Placeholder 21"/>
          <p:cNvSpPr>
            <a:spLocks noGrp="1"/>
          </p:cNvSpPr>
          <p:nvPr>
            <p:ph type="body" sz="quarter" idx="10" hasCustomPrompt="1"/>
          </p:nvPr>
        </p:nvSpPr>
        <p:spPr>
          <a:xfrm>
            <a:off x="4719022" y="4881254"/>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Phone Number</a:t>
            </a:r>
          </a:p>
        </p:txBody>
      </p:sp>
      <p:sp>
        <p:nvSpPr>
          <p:cNvPr id="23" name="Text Placeholder 21"/>
          <p:cNvSpPr>
            <a:spLocks noGrp="1"/>
          </p:cNvSpPr>
          <p:nvPr>
            <p:ph type="body" sz="quarter" idx="11" hasCustomPrompt="1"/>
          </p:nvPr>
        </p:nvSpPr>
        <p:spPr>
          <a:xfrm>
            <a:off x="4719022" y="4070497"/>
            <a:ext cx="4460839" cy="457200"/>
          </a:xfrm>
        </p:spPr>
        <p:txBody>
          <a:bodyPr/>
          <a:lstStyle>
            <a:lvl1pPr marL="0" indent="0" algn="l">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Email</a:t>
            </a:r>
          </a:p>
        </p:txBody>
      </p:sp>
    </p:spTree>
    <p:extLst>
      <p:ext uri="{BB962C8B-B14F-4D97-AF65-F5344CB8AC3E}">
        <p14:creationId xmlns:p14="http://schemas.microsoft.com/office/powerpoint/2010/main" val="124729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34506"/>
            <a:ext cx="10363200" cy="647428"/>
          </a:xfrm>
        </p:spPr>
        <p:txBody>
          <a:bodyPr anchor="t" anchorCtr="0"/>
          <a:lstStyle>
            <a:lvl1pPr algn="ctr">
              <a:defRPr sz="4000"/>
            </a:lvl1pPr>
          </a:lstStyle>
          <a:p>
            <a:r>
              <a:rPr lang="en-US"/>
              <a:t>Click to edit Master title style</a:t>
            </a:r>
          </a:p>
        </p:txBody>
      </p:sp>
      <p:sp>
        <p:nvSpPr>
          <p:cNvPr id="3" name="Subtitle 2"/>
          <p:cNvSpPr>
            <a:spLocks noGrp="1"/>
          </p:cNvSpPr>
          <p:nvPr>
            <p:ph type="subTitle" idx="1" hasCustomPrompt="1"/>
          </p:nvPr>
        </p:nvSpPr>
        <p:spPr>
          <a:xfrm>
            <a:off x="914401" y="2541645"/>
            <a:ext cx="10363199" cy="457200"/>
          </a:xfrm>
        </p:spPr>
        <p:txBody>
          <a:bodyPr/>
          <a:lstStyle>
            <a:lvl1pPr marL="0" indent="0" algn="ctr">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Name</a:t>
            </a:r>
          </a:p>
        </p:txBody>
      </p:sp>
    </p:spTree>
    <p:extLst>
      <p:ext uri="{BB962C8B-B14F-4D97-AF65-F5344CB8AC3E}">
        <p14:creationId xmlns:p14="http://schemas.microsoft.com/office/powerpoint/2010/main" val="200768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162287"/>
            <a:ext cx="10515600" cy="3821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838200" y="1529319"/>
            <a:ext cx="10515600" cy="525430"/>
          </a:xfrm>
        </p:spPr>
        <p:txBody>
          <a:bodyPr/>
          <a:lstStyle>
            <a:lvl1pPr marL="0" indent="0">
              <a:buNone/>
              <a:defRPr sz="2000" b="1">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380396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61492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574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2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31973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5421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68175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1990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Georgia" panose="02040502050405020303" pitchFamily="18" charset="0"/>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75847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16263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9232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2654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399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070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81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653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Georgia" panose="02040502050405020303" pitchFamily="18" charset="0"/>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00735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1"/>
                </a:solidFill>
                <a:latin typeface="Georgia" panose="02040502050405020303" pitchFamily="18" charset="0"/>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04824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for Produc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7D115C-F757-40B0-9132-5C784448C4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25" t="4823" r="2625" b="4714"/>
          <a:stretch/>
        </p:blipFill>
        <p:spPr>
          <a:xfrm>
            <a:off x="320039" y="331077"/>
            <a:ext cx="11551921" cy="6203146"/>
          </a:xfrm>
          <a:prstGeom prst="rect">
            <a:avLst/>
          </a:prstGeom>
        </p:spPr>
      </p:pic>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1"/>
                </a:solidFill>
                <a:latin typeface="Georgia" panose="02040502050405020303" pitchFamily="18" charset="0"/>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29162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2"/>
                </a:solidFill>
                <a:latin typeface="Georgia" panose="02040502050405020303" pitchFamily="18" charset="0"/>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75857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632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301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92415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53792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63844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170268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558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802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42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83817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810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528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54877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2344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02568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54175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50251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3049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17386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13150"/>
            <a:ext cx="2590800"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2590409"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67576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75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67759" y="1259081"/>
            <a:ext cx="3405353"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2169469" y="3591231"/>
            <a:ext cx="3404839"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4800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652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56876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1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3276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06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bg1"/>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87491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11950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7416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83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56948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bg1"/>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56426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4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356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7656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79203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0313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745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bg1"/>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3319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58514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4877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52727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621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bg1"/>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16798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1"/>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1"/>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745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858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163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77680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418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681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bg1"/>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57365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16671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352751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8798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600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bg1"/>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12823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310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32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007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23845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622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882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bg1"/>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49364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298590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77753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9508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649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bg1"/>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716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rgbClr val="007693"/>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rgbClr val="007693"/>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397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055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1953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15214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6242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16439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5.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image" Target="../media/image1.pn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6.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slideLayout" Target="../slideLayouts/slideLayout126.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image" Target="../media/image3.png"/><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theme" Target="../theme/theme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a:t>
            </a:r>
            <a:r>
              <a:rPr lang="en-US" sz="1000" dirty="0" err="1">
                <a:solidFill>
                  <a:srgbClr val="0E316B"/>
                </a:solidFill>
              </a:rPr>
              <a:t>gobi.ebsco.com</a:t>
            </a:r>
            <a:endParaRPr lang="en-US" sz="1000" dirty="0">
              <a:solidFill>
                <a:srgbClr val="0E316B"/>
              </a:solidFill>
            </a:endParaRP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8" name="Straight Connector 7">
            <a:extLst>
              <a:ext uri="{FF2B5EF4-FFF2-40B4-BE49-F238E27FC236}">
                <a16:creationId xmlns:a16="http://schemas.microsoft.com/office/drawing/2014/main" id="{923A934F-85BA-514F-A4DA-2310F1DCC8D4}"/>
              </a:ext>
            </a:extLst>
          </p:cNvPr>
          <p:cNvCxnSpPr>
            <a:cxnSpLocks/>
          </p:cNvCxnSpPr>
          <p:nvPr userDrawn="1"/>
        </p:nvCxnSpPr>
        <p:spPr>
          <a:xfrm>
            <a:off x="1529862" y="6701882"/>
            <a:ext cx="753793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C8F07D0-1D9C-294D-9AB9-2BEFE114669D}"/>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202711" y="6584607"/>
            <a:ext cx="2869653" cy="218763"/>
          </a:xfrm>
          <a:prstGeom prst="rect">
            <a:avLst/>
          </a:prstGeom>
        </p:spPr>
      </p:pic>
    </p:spTree>
    <p:extLst>
      <p:ext uri="{BB962C8B-B14F-4D97-AF65-F5344CB8AC3E}">
        <p14:creationId xmlns:p14="http://schemas.microsoft.com/office/powerpoint/2010/main" val="102236189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8" r:id="rId18"/>
    <p:sldLayoutId id="2147483689" r:id="rId19"/>
    <p:sldLayoutId id="2147483690" r:id="rId20"/>
    <p:sldLayoutId id="2147483691" r:id="rId21"/>
    <p:sldLayoutId id="2147483692" r:id="rId22"/>
    <p:sldLayoutId id="2147483694" r:id="rId23"/>
    <p:sldLayoutId id="2147483695" r:id="rId24"/>
    <p:sldLayoutId id="214748369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6989BB-9451-401F-B7FB-04E9924B9DA8}"/>
              </a:ext>
            </a:extLst>
          </p:cNvPr>
          <p:cNvSpPr/>
          <p:nvPr userDrawn="1"/>
        </p:nvSpPr>
        <p:spPr>
          <a:xfrm>
            <a:off x="320039" y="331076"/>
            <a:ext cx="11551395" cy="620314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Placeholder 1"/>
          <p:cNvSpPr>
            <a:spLocks noGrp="1"/>
          </p:cNvSpPr>
          <p:nvPr>
            <p:ph type="title"/>
          </p:nvPr>
        </p:nvSpPr>
        <p:spPr>
          <a:xfrm>
            <a:off x="838200" y="702732"/>
            <a:ext cx="10515600" cy="794313"/>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4F477F0C-18DF-4118-95AD-F06881668200}"/>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a:t>
            </a:r>
            <a:r>
              <a:rPr lang="en-US" sz="1000" dirty="0" err="1">
                <a:solidFill>
                  <a:srgbClr val="0E316B"/>
                </a:solidFill>
              </a:rPr>
              <a:t>gobi.ebsco.com</a:t>
            </a:r>
            <a:endParaRPr lang="en-US" sz="1000" dirty="0">
              <a:solidFill>
                <a:srgbClr val="0E316B"/>
              </a:solidFill>
            </a:endParaRPr>
          </a:p>
        </p:txBody>
      </p:sp>
      <p:sp>
        <p:nvSpPr>
          <p:cNvPr id="14" name="TextBox 13">
            <a:extLst>
              <a:ext uri="{FF2B5EF4-FFF2-40B4-BE49-F238E27FC236}">
                <a16:creationId xmlns:a16="http://schemas.microsoft.com/office/drawing/2014/main" id="{ACFAA6A1-BDD8-4EE2-B605-0955FEB9563C}"/>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9" name="Straight Connector 8">
            <a:extLst>
              <a:ext uri="{FF2B5EF4-FFF2-40B4-BE49-F238E27FC236}">
                <a16:creationId xmlns:a16="http://schemas.microsoft.com/office/drawing/2014/main" id="{A3D4265E-19D1-C54F-81A1-2E31FE4C2D91}"/>
              </a:ext>
            </a:extLst>
          </p:cNvPr>
          <p:cNvCxnSpPr>
            <a:cxnSpLocks/>
          </p:cNvCxnSpPr>
          <p:nvPr userDrawn="1"/>
        </p:nvCxnSpPr>
        <p:spPr>
          <a:xfrm>
            <a:off x="1529862" y="6701882"/>
            <a:ext cx="753793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7B70007-DD48-FD41-911A-24E8AB5A151A}"/>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9202711" y="6584607"/>
            <a:ext cx="2869653" cy="218763"/>
          </a:xfrm>
          <a:prstGeom prst="rect">
            <a:avLst/>
          </a:prstGeom>
        </p:spPr>
      </p:pic>
    </p:spTree>
    <p:extLst>
      <p:ext uri="{BB962C8B-B14F-4D97-AF65-F5344CB8AC3E}">
        <p14:creationId xmlns:p14="http://schemas.microsoft.com/office/powerpoint/2010/main" val="27084717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33"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8" r:id="rId19"/>
    <p:sldLayoutId id="2147483719" r:id="rId20"/>
    <p:sldLayoutId id="2147483720" r:id="rId21"/>
    <p:sldLayoutId id="2147483721" r:id="rId22"/>
    <p:sldLayoutId id="2147483722" r:id="rId23"/>
    <p:sldLayoutId id="2147483723" r:id="rId24"/>
    <p:sldLayoutId id="2147483729" r:id="rId25"/>
    <p:sldLayoutId id="2147483724" r:id="rId26"/>
    <p:sldLayoutId id="2147483725" r:id="rId27"/>
    <p:sldLayoutId id="2147483726"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3AB3FD-A590-7941-B413-5A674C82F07C}"/>
              </a:ext>
            </a:extLst>
          </p:cNvPr>
          <p:cNvSpPr/>
          <p:nvPr userDrawn="1"/>
        </p:nvSpPr>
        <p:spPr>
          <a:xfrm>
            <a:off x="320040" y="320041"/>
            <a:ext cx="11551920" cy="620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a:t>
            </a:r>
            <a:r>
              <a:rPr lang="en-US" sz="1000" dirty="0" err="1">
                <a:solidFill>
                  <a:srgbClr val="0E316B"/>
                </a:solidFill>
              </a:rPr>
              <a:t>gobi.ebsco.com</a:t>
            </a:r>
            <a:endParaRPr lang="en-US" sz="1000" dirty="0">
              <a:solidFill>
                <a:srgbClr val="0E316B"/>
              </a:solidFill>
            </a:endParaRP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9" name="Straight Connector 8">
            <a:extLst>
              <a:ext uri="{FF2B5EF4-FFF2-40B4-BE49-F238E27FC236}">
                <a16:creationId xmlns:a16="http://schemas.microsoft.com/office/drawing/2014/main" id="{7CC847A5-EFD5-9740-AB9C-C4363469DA22}"/>
              </a:ext>
            </a:extLst>
          </p:cNvPr>
          <p:cNvCxnSpPr>
            <a:cxnSpLocks/>
          </p:cNvCxnSpPr>
          <p:nvPr userDrawn="1"/>
        </p:nvCxnSpPr>
        <p:spPr>
          <a:xfrm>
            <a:off x="1529862" y="6701882"/>
            <a:ext cx="753793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4070B58-EF6F-6247-BDA8-12F6CEEC199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02711" y="6584607"/>
            <a:ext cx="2869653" cy="218763"/>
          </a:xfrm>
          <a:prstGeom prst="rect">
            <a:avLst/>
          </a:prstGeom>
        </p:spPr>
      </p:pic>
    </p:spTree>
    <p:extLst>
      <p:ext uri="{BB962C8B-B14F-4D97-AF65-F5344CB8AC3E}">
        <p14:creationId xmlns:p14="http://schemas.microsoft.com/office/powerpoint/2010/main" val="212846528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8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8E7920-02CA-224C-B51A-047559214EE6}"/>
              </a:ext>
            </a:extLst>
          </p:cNvPr>
          <p:cNvSpPr/>
          <p:nvPr userDrawn="1"/>
        </p:nvSpPr>
        <p:spPr>
          <a:xfrm>
            <a:off x="320040" y="320041"/>
            <a:ext cx="11551920" cy="62141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a:t>
            </a:r>
            <a:r>
              <a:rPr lang="en-US" sz="1000" dirty="0" err="1">
                <a:solidFill>
                  <a:srgbClr val="0E316B"/>
                </a:solidFill>
              </a:rPr>
              <a:t>gobi.ebsco.com</a:t>
            </a:r>
            <a:endParaRPr lang="en-US" sz="1000" dirty="0">
              <a:solidFill>
                <a:srgbClr val="0E316B"/>
              </a:solidFill>
            </a:endParaRP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1" name="Straight Connector 10">
            <a:extLst>
              <a:ext uri="{FF2B5EF4-FFF2-40B4-BE49-F238E27FC236}">
                <a16:creationId xmlns:a16="http://schemas.microsoft.com/office/drawing/2014/main" id="{127934DA-89A0-DF45-8B5E-A42AC728F77D}"/>
              </a:ext>
            </a:extLst>
          </p:cNvPr>
          <p:cNvCxnSpPr>
            <a:cxnSpLocks/>
          </p:cNvCxnSpPr>
          <p:nvPr userDrawn="1"/>
        </p:nvCxnSpPr>
        <p:spPr>
          <a:xfrm>
            <a:off x="1529862" y="6701882"/>
            <a:ext cx="753793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A10BB52-D950-0C43-B4DD-19BDAF8A4F5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02711" y="6584607"/>
            <a:ext cx="2869653" cy="218763"/>
          </a:xfrm>
          <a:prstGeom prst="rect">
            <a:avLst/>
          </a:prstGeom>
        </p:spPr>
      </p:pic>
    </p:spTree>
    <p:extLst>
      <p:ext uri="{BB962C8B-B14F-4D97-AF65-F5344CB8AC3E}">
        <p14:creationId xmlns:p14="http://schemas.microsoft.com/office/powerpoint/2010/main" val="134082466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80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8E7920-02CA-224C-B51A-047559214EE6}"/>
              </a:ext>
            </a:extLst>
          </p:cNvPr>
          <p:cNvSpPr/>
          <p:nvPr userDrawn="1"/>
        </p:nvSpPr>
        <p:spPr>
          <a:xfrm>
            <a:off x="320040" y="320041"/>
            <a:ext cx="11551920" cy="6214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a:t>
            </a:r>
            <a:r>
              <a:rPr lang="en-US" sz="1000" dirty="0" err="1">
                <a:solidFill>
                  <a:srgbClr val="0E316B"/>
                </a:solidFill>
              </a:rPr>
              <a:t>gobi.ebsco.com</a:t>
            </a:r>
            <a:endParaRPr lang="en-US" sz="1000" dirty="0">
              <a:solidFill>
                <a:srgbClr val="0E316B"/>
              </a:solidFill>
            </a:endParaRP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1" name="Straight Connector 10">
            <a:extLst>
              <a:ext uri="{FF2B5EF4-FFF2-40B4-BE49-F238E27FC236}">
                <a16:creationId xmlns:a16="http://schemas.microsoft.com/office/drawing/2014/main" id="{60C37CFF-733C-E944-8EC8-AAD73927DAB4}"/>
              </a:ext>
            </a:extLst>
          </p:cNvPr>
          <p:cNvCxnSpPr>
            <a:cxnSpLocks/>
          </p:cNvCxnSpPr>
          <p:nvPr userDrawn="1"/>
        </p:nvCxnSpPr>
        <p:spPr>
          <a:xfrm>
            <a:off x="1529862" y="6701882"/>
            <a:ext cx="753793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D699A9E-A5C8-3E45-97E9-F51D8AFBD3B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02711" y="6584607"/>
            <a:ext cx="2869653" cy="218763"/>
          </a:xfrm>
          <a:prstGeom prst="rect">
            <a:avLst/>
          </a:prstGeom>
        </p:spPr>
      </p:pic>
    </p:spTree>
    <p:extLst>
      <p:ext uri="{BB962C8B-B14F-4D97-AF65-F5344CB8AC3E}">
        <p14:creationId xmlns:p14="http://schemas.microsoft.com/office/powerpoint/2010/main" val="42050217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80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8E7920-02CA-224C-B51A-047559214EE6}"/>
              </a:ext>
            </a:extLst>
          </p:cNvPr>
          <p:cNvSpPr/>
          <p:nvPr userDrawn="1"/>
        </p:nvSpPr>
        <p:spPr>
          <a:xfrm>
            <a:off x="320040" y="320041"/>
            <a:ext cx="11551920" cy="62141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a:t>
            </a:r>
            <a:r>
              <a:rPr lang="en-US" sz="1000" dirty="0" err="1">
                <a:solidFill>
                  <a:srgbClr val="0E316B"/>
                </a:solidFill>
              </a:rPr>
              <a:t>gobi.ebsco.com</a:t>
            </a:r>
            <a:endParaRPr lang="en-US" sz="1000" dirty="0">
              <a:solidFill>
                <a:srgbClr val="0E316B"/>
              </a:solidFill>
            </a:endParaRP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1" name="Straight Connector 10">
            <a:extLst>
              <a:ext uri="{FF2B5EF4-FFF2-40B4-BE49-F238E27FC236}">
                <a16:creationId xmlns:a16="http://schemas.microsoft.com/office/drawing/2014/main" id="{ABBD6219-A1F1-354B-93AF-8940BF707BAE}"/>
              </a:ext>
            </a:extLst>
          </p:cNvPr>
          <p:cNvCxnSpPr>
            <a:cxnSpLocks/>
          </p:cNvCxnSpPr>
          <p:nvPr userDrawn="1"/>
        </p:nvCxnSpPr>
        <p:spPr>
          <a:xfrm>
            <a:off x="1529862" y="6701882"/>
            <a:ext cx="7537938"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509DA1E-A908-0441-BCF1-623422A7AF6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02711" y="6584607"/>
            <a:ext cx="2869653" cy="218763"/>
          </a:xfrm>
          <a:prstGeom prst="rect">
            <a:avLst/>
          </a:prstGeom>
        </p:spPr>
      </p:pic>
    </p:spTree>
    <p:extLst>
      <p:ext uri="{BB962C8B-B14F-4D97-AF65-F5344CB8AC3E}">
        <p14:creationId xmlns:p14="http://schemas.microsoft.com/office/powerpoint/2010/main" val="135450289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Georgia" panose="02040502050405020303" pitchFamily="18" charset="0"/>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354058" y="6576534"/>
            <a:ext cx="2366839" cy="246221"/>
          </a:xfrm>
          <a:prstGeom prst="rect">
            <a:avLst/>
          </a:prstGeom>
          <a:noFill/>
        </p:spPr>
        <p:txBody>
          <a:bodyPr wrap="square" rtlCol="0">
            <a:spAutoFit/>
          </a:bodyPr>
          <a:lstStyle/>
          <a:p>
            <a:pPr defTabSz="457200"/>
            <a:r>
              <a:rPr lang="en-US" sz="1000">
                <a:solidFill>
                  <a:srgbClr val="042866"/>
                </a:solidFill>
              </a:rPr>
              <a:t>|  gobi.ebsco.com</a:t>
            </a:r>
          </a:p>
        </p:txBody>
      </p:sp>
      <p:sp>
        <p:nvSpPr>
          <p:cNvPr id="12" name="TextBox 11"/>
          <p:cNvSpPr txBox="1"/>
          <p:nvPr userDrawn="1"/>
        </p:nvSpPr>
        <p:spPr>
          <a:xfrm>
            <a:off x="-44604" y="6576534"/>
            <a:ext cx="600221" cy="246221"/>
          </a:xfrm>
          <a:prstGeom prst="rect">
            <a:avLst/>
          </a:prstGeom>
          <a:noFill/>
          <a:ln>
            <a:noFill/>
          </a:ln>
        </p:spPr>
        <p:txBody>
          <a:bodyPr wrap="square" rtlCol="0" anchor="ctr" anchorCtr="0">
            <a:noAutofit/>
          </a:bodyPr>
          <a:lstStyle/>
          <a:p>
            <a:pPr algn="ctr" defTabSz="457200"/>
            <a:fld id="{09848EAD-0F7B-4937-B01B-BB4372B1E0EA}" type="slidenum">
              <a:rPr lang="en-US" sz="1000" smtClean="0">
                <a:solidFill>
                  <a:srgbClr val="454545"/>
                </a:solidFill>
              </a:rPr>
              <a:pPr algn="ctr" defTabSz="457200"/>
              <a:t>‹#›</a:t>
            </a:fld>
            <a:endParaRPr lang="en-US" sz="1000">
              <a:solidFill>
                <a:srgbClr val="454545"/>
              </a:solidFill>
            </a:endParaRPr>
          </a:p>
        </p:txBody>
      </p:sp>
      <p:cxnSp>
        <p:nvCxnSpPr>
          <p:cNvPr id="14" name="Straight Connector 13"/>
          <p:cNvCxnSpPr/>
          <p:nvPr userDrawn="1"/>
        </p:nvCxnSpPr>
        <p:spPr>
          <a:xfrm>
            <a:off x="1529862" y="6701882"/>
            <a:ext cx="806254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9741874" y="6582405"/>
            <a:ext cx="2330491" cy="243434"/>
          </a:xfrm>
          <a:prstGeom prst="rect">
            <a:avLst/>
          </a:prstGeom>
        </p:spPr>
      </p:pic>
    </p:spTree>
    <p:extLst>
      <p:ext uri="{BB962C8B-B14F-4D97-AF65-F5344CB8AC3E}">
        <p14:creationId xmlns:p14="http://schemas.microsoft.com/office/powerpoint/2010/main" val="2630709061"/>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8220C1-6D3F-8848-8C0E-DA477105EF8A}"/>
              </a:ext>
            </a:extLst>
          </p:cNvPr>
          <p:cNvPicPr>
            <a:picLocks noChangeAspect="1"/>
          </p:cNvPicPr>
          <p:nvPr/>
        </p:nvPicPr>
        <p:blipFill rotWithShape="1">
          <a:blip r:embed="rId3">
            <a:extLst>
              <a:ext uri="{28A0092B-C50C-407E-A947-70E740481C1C}">
                <a14:useLocalDpi xmlns:a14="http://schemas.microsoft.com/office/drawing/2010/main"/>
              </a:ext>
            </a:extLst>
          </a:blip>
          <a:srcRect b="58132"/>
          <a:stretch/>
        </p:blipFill>
        <p:spPr>
          <a:xfrm>
            <a:off x="347241" y="329724"/>
            <a:ext cx="9143244" cy="2733261"/>
          </a:xfrm>
          <a:prstGeom prst="rect">
            <a:avLst/>
          </a:prstGeom>
        </p:spPr>
      </p:pic>
      <p:sp>
        <p:nvSpPr>
          <p:cNvPr id="2" name="Title 1">
            <a:extLst>
              <a:ext uri="{FF2B5EF4-FFF2-40B4-BE49-F238E27FC236}">
                <a16:creationId xmlns:a16="http://schemas.microsoft.com/office/drawing/2014/main" id="{17C54EE9-C614-954B-A2AD-863BAB387EB5}"/>
              </a:ext>
            </a:extLst>
          </p:cNvPr>
          <p:cNvSpPr>
            <a:spLocks noGrp="1"/>
          </p:cNvSpPr>
          <p:nvPr>
            <p:ph type="ctrTitle"/>
          </p:nvPr>
        </p:nvSpPr>
        <p:spPr>
          <a:xfrm>
            <a:off x="914400" y="2625402"/>
            <a:ext cx="10363200" cy="1620391"/>
          </a:xfrm>
        </p:spPr>
        <p:txBody>
          <a:bodyPr/>
          <a:lstStyle/>
          <a:p>
            <a:r>
              <a:rPr lang="en-US" sz="4400" dirty="0"/>
              <a:t>Experience | Innovation | Collaboration</a:t>
            </a:r>
          </a:p>
        </p:txBody>
      </p:sp>
      <p:sp>
        <p:nvSpPr>
          <p:cNvPr id="4" name="Subtitle 3">
            <a:extLst>
              <a:ext uri="{FF2B5EF4-FFF2-40B4-BE49-F238E27FC236}">
                <a16:creationId xmlns:a16="http://schemas.microsoft.com/office/drawing/2014/main" id="{D5125776-A88F-ED4C-A809-F9709BE5A435}"/>
              </a:ext>
            </a:extLst>
          </p:cNvPr>
          <p:cNvSpPr>
            <a:spLocks noGrp="1"/>
          </p:cNvSpPr>
          <p:nvPr>
            <p:ph type="subTitle" idx="1"/>
          </p:nvPr>
        </p:nvSpPr>
        <p:spPr>
          <a:xfrm>
            <a:off x="1524000" y="4337869"/>
            <a:ext cx="9144000" cy="1655762"/>
          </a:xfrm>
        </p:spPr>
        <p:txBody>
          <a:bodyPr/>
          <a:lstStyle/>
          <a:p>
            <a:r>
              <a:rPr lang="en-US" dirty="0"/>
              <a:t>Jenny Hudson</a:t>
            </a:r>
          </a:p>
          <a:p>
            <a:r>
              <a:rPr lang="en-US" sz="2000" i="1" dirty="0"/>
              <a:t>Senior Collection Development Manager and Profiling Team Lead, </a:t>
            </a:r>
          </a:p>
          <a:p>
            <a:r>
              <a:rPr lang="en-US" sz="2000" i="1" dirty="0"/>
              <a:t>Western U.S.</a:t>
            </a:r>
            <a:endParaRPr lang="en-US" sz="2000" dirty="0"/>
          </a:p>
          <a:p>
            <a:endParaRPr lang="en-US" dirty="0"/>
          </a:p>
        </p:txBody>
      </p:sp>
      <p:pic>
        <p:nvPicPr>
          <p:cNvPr id="6" name="Picture 5" descr="A close up of a logo&#10;&#10;Description automatically generated">
            <a:extLst>
              <a:ext uri="{FF2B5EF4-FFF2-40B4-BE49-F238E27FC236}">
                <a16:creationId xmlns:a16="http://schemas.microsoft.com/office/drawing/2014/main" id="{D53EA01D-8DE4-B548-A20D-8A9705C1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2867" y="1351865"/>
            <a:ext cx="5266266" cy="1620390"/>
          </a:xfrm>
          <a:prstGeom prst="rect">
            <a:avLst/>
          </a:prstGeom>
        </p:spPr>
      </p:pic>
    </p:spTree>
    <p:extLst>
      <p:ext uri="{BB962C8B-B14F-4D97-AF65-F5344CB8AC3E}">
        <p14:creationId xmlns:p14="http://schemas.microsoft.com/office/powerpoint/2010/main" val="278510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1BC8-8B32-45C3-A80C-28873F80A6BA}"/>
              </a:ext>
            </a:extLst>
          </p:cNvPr>
          <p:cNvSpPr>
            <a:spLocks noGrp="1"/>
          </p:cNvSpPr>
          <p:nvPr>
            <p:ph type="title"/>
          </p:nvPr>
        </p:nvSpPr>
        <p:spPr>
          <a:xfrm>
            <a:off x="838200" y="457200"/>
            <a:ext cx="10515600" cy="990600"/>
          </a:xfrm>
        </p:spPr>
        <p:txBody>
          <a:bodyPr/>
          <a:lstStyle/>
          <a:p>
            <a:pPr algn="ctr"/>
            <a:r>
              <a:rPr lang="en-US" dirty="0"/>
              <a:t>The Building Blocks</a:t>
            </a:r>
          </a:p>
        </p:txBody>
      </p:sp>
      <p:sp>
        <p:nvSpPr>
          <p:cNvPr id="268" name="Content Placeholder 267">
            <a:extLst>
              <a:ext uri="{FF2B5EF4-FFF2-40B4-BE49-F238E27FC236}">
                <a16:creationId xmlns:a16="http://schemas.microsoft.com/office/drawing/2014/main" id="{44B94C08-2FDA-45CD-B970-E810D6E396E2}"/>
              </a:ext>
            </a:extLst>
          </p:cNvPr>
          <p:cNvSpPr>
            <a:spLocks noGrp="1"/>
          </p:cNvSpPr>
          <p:nvPr>
            <p:ph idx="1"/>
          </p:nvPr>
        </p:nvSpPr>
        <p:spPr>
          <a:xfrm>
            <a:off x="838200" y="1590675"/>
            <a:ext cx="10515600" cy="4392644"/>
          </a:xfrm>
        </p:spPr>
        <p:txBody>
          <a:bodyPr vert="horz" lIns="91440" tIns="45720" rIns="91440" bIns="45720" rtlCol="0" anchor="t">
            <a:noAutofit/>
          </a:bodyPr>
          <a:lstStyle/>
          <a:p>
            <a:pPr>
              <a:lnSpc>
                <a:spcPct val="100000"/>
              </a:lnSpc>
              <a:spcBef>
                <a:spcPts val="700"/>
              </a:spcBef>
            </a:pPr>
            <a:r>
              <a:rPr lang="en-US" dirty="0"/>
              <a:t>Book selection</a:t>
            </a:r>
          </a:p>
          <a:p>
            <a:pPr>
              <a:lnSpc>
                <a:spcPct val="100000"/>
              </a:lnSpc>
              <a:spcBef>
                <a:spcPts val="700"/>
              </a:spcBef>
            </a:pPr>
            <a:r>
              <a:rPr lang="en-US" dirty="0"/>
              <a:t>Book profiling</a:t>
            </a:r>
          </a:p>
          <a:p>
            <a:pPr lvl="1">
              <a:lnSpc>
                <a:spcPct val="100000"/>
              </a:lnSpc>
              <a:spcBef>
                <a:spcPts val="700"/>
              </a:spcBef>
            </a:pPr>
            <a:r>
              <a:rPr lang="en-US" sz="2800" dirty="0"/>
              <a:t>Create the GOBI record</a:t>
            </a:r>
          </a:p>
          <a:p>
            <a:pPr lvl="1">
              <a:lnSpc>
                <a:spcPct val="100000"/>
              </a:lnSpc>
              <a:spcBef>
                <a:spcPts val="700"/>
              </a:spcBef>
            </a:pPr>
            <a:r>
              <a:rPr lang="en-US" sz="2800" dirty="0"/>
              <a:t>Match approval plans: Books, Slips, DDA</a:t>
            </a:r>
          </a:p>
          <a:p>
            <a:pPr lvl="1">
              <a:lnSpc>
                <a:spcPct val="100000"/>
              </a:lnSpc>
              <a:spcBef>
                <a:spcPts val="700"/>
              </a:spcBef>
            </a:pPr>
            <a:r>
              <a:rPr lang="en-US" sz="2800" dirty="0"/>
              <a:t>Notifications</a:t>
            </a:r>
          </a:p>
          <a:p>
            <a:pPr>
              <a:lnSpc>
                <a:spcPct val="100000"/>
              </a:lnSpc>
              <a:spcBef>
                <a:spcPts val="700"/>
              </a:spcBef>
            </a:pPr>
            <a:r>
              <a:rPr lang="en-US" dirty="0"/>
              <a:t>Awards and Reviews</a:t>
            </a:r>
          </a:p>
          <a:p>
            <a:pPr>
              <a:lnSpc>
                <a:spcPct val="100000"/>
              </a:lnSpc>
              <a:spcBef>
                <a:spcPts val="700"/>
              </a:spcBef>
            </a:pPr>
            <a:r>
              <a:rPr lang="en-US" dirty="0"/>
              <a:t>Spotlight Lists</a:t>
            </a:r>
          </a:p>
        </p:txBody>
      </p:sp>
    </p:spTree>
    <p:extLst>
      <p:ext uri="{BB962C8B-B14F-4D97-AF65-F5344CB8AC3E}">
        <p14:creationId xmlns:p14="http://schemas.microsoft.com/office/powerpoint/2010/main" val="321318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5DC5-58B7-45DB-8FE8-26386D724781}"/>
              </a:ext>
            </a:extLst>
          </p:cNvPr>
          <p:cNvSpPr>
            <a:spLocks noGrp="1"/>
          </p:cNvSpPr>
          <p:nvPr>
            <p:ph type="title"/>
          </p:nvPr>
        </p:nvSpPr>
        <p:spPr/>
        <p:txBody>
          <a:bodyPr/>
          <a:lstStyle/>
          <a:p>
            <a:pPr algn="ctr"/>
            <a:r>
              <a:rPr lang="en-US" dirty="0"/>
              <a:t>Evaluating the Library’s collection</a:t>
            </a:r>
          </a:p>
        </p:txBody>
      </p:sp>
      <p:sp>
        <p:nvSpPr>
          <p:cNvPr id="3" name="Content Placeholder 2">
            <a:extLst>
              <a:ext uri="{FF2B5EF4-FFF2-40B4-BE49-F238E27FC236}">
                <a16:creationId xmlns:a16="http://schemas.microsoft.com/office/drawing/2014/main" id="{81631CA0-4E96-43E3-892C-194827C600AF}"/>
              </a:ext>
            </a:extLst>
          </p:cNvPr>
          <p:cNvSpPr>
            <a:spLocks noGrp="1"/>
          </p:cNvSpPr>
          <p:nvPr>
            <p:ph idx="1"/>
          </p:nvPr>
        </p:nvSpPr>
        <p:spPr/>
        <p:txBody>
          <a:bodyPr/>
          <a:lstStyle/>
          <a:p>
            <a:r>
              <a:rPr lang="en-US" dirty="0"/>
              <a:t>Use bibliographic and reporting tools to analyze the diversity of a collection	</a:t>
            </a:r>
          </a:p>
          <a:p>
            <a:r>
              <a:rPr lang="en-US" dirty="0"/>
              <a:t>Purchase and holdings data</a:t>
            </a:r>
          </a:p>
          <a:p>
            <a:r>
              <a:rPr lang="en-US" dirty="0"/>
              <a:t>Aspects and interdisciplinary topics</a:t>
            </a:r>
          </a:p>
          <a:p>
            <a:r>
              <a:rPr lang="en-US" dirty="0"/>
              <a:t>Geographic focus </a:t>
            </a:r>
          </a:p>
          <a:p>
            <a:r>
              <a:rPr lang="en-US" dirty="0"/>
              <a:t>Awards/Review coverage</a:t>
            </a:r>
          </a:p>
          <a:p>
            <a:r>
              <a:rPr lang="en-US" dirty="0"/>
              <a:t>Profile performance review</a:t>
            </a:r>
          </a:p>
          <a:p>
            <a:pPr marL="0" indent="0">
              <a:buNone/>
            </a:pPr>
            <a:endParaRPr lang="en-US" dirty="0"/>
          </a:p>
        </p:txBody>
      </p:sp>
    </p:spTree>
    <p:extLst>
      <p:ext uri="{BB962C8B-B14F-4D97-AF65-F5344CB8AC3E}">
        <p14:creationId xmlns:p14="http://schemas.microsoft.com/office/powerpoint/2010/main" val="189671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6323-673D-4C3B-A1F5-FF526E8583A0}"/>
              </a:ext>
            </a:extLst>
          </p:cNvPr>
          <p:cNvSpPr>
            <a:spLocks noGrp="1"/>
          </p:cNvSpPr>
          <p:nvPr>
            <p:ph type="title"/>
          </p:nvPr>
        </p:nvSpPr>
        <p:spPr/>
        <p:txBody>
          <a:bodyPr/>
          <a:lstStyle/>
          <a:p>
            <a:pPr algn="ctr"/>
            <a:r>
              <a:rPr lang="en-US" dirty="0"/>
              <a:t>Creating an Ongoing Solution for the Library</a:t>
            </a:r>
          </a:p>
        </p:txBody>
      </p:sp>
      <p:sp>
        <p:nvSpPr>
          <p:cNvPr id="3" name="Content Placeholder 2">
            <a:extLst>
              <a:ext uri="{FF2B5EF4-FFF2-40B4-BE49-F238E27FC236}">
                <a16:creationId xmlns:a16="http://schemas.microsoft.com/office/drawing/2014/main" id="{5CF0E678-C8BA-41C6-BAF4-41FDD5767351}"/>
              </a:ext>
            </a:extLst>
          </p:cNvPr>
          <p:cNvSpPr>
            <a:spLocks noGrp="1"/>
          </p:cNvSpPr>
          <p:nvPr>
            <p:ph idx="1"/>
          </p:nvPr>
        </p:nvSpPr>
        <p:spPr/>
        <p:txBody>
          <a:bodyPr/>
          <a:lstStyle/>
          <a:p>
            <a:pPr marL="0" indent="0">
              <a:buNone/>
            </a:pPr>
            <a:r>
              <a:rPr lang="en-US" dirty="0"/>
              <a:t>Making sure material is made available on an ongoing basis</a:t>
            </a:r>
          </a:p>
          <a:p>
            <a:r>
              <a:rPr lang="en-US" dirty="0"/>
              <a:t>Identify library needs</a:t>
            </a:r>
          </a:p>
          <a:p>
            <a:r>
              <a:rPr lang="en-US" dirty="0"/>
              <a:t>Look at current collection to understand holes that need to be addressed</a:t>
            </a:r>
          </a:p>
          <a:p>
            <a:r>
              <a:rPr lang="en-US" dirty="0"/>
              <a:t>Build profile/strategy for collecting and distributing desired material using profiling tools through GOBI</a:t>
            </a:r>
          </a:p>
          <a:p>
            <a:r>
              <a:rPr lang="en-US" dirty="0"/>
              <a:t>Track and tweak as time passes</a:t>
            </a:r>
          </a:p>
        </p:txBody>
      </p:sp>
    </p:spTree>
    <p:extLst>
      <p:ext uri="{BB962C8B-B14F-4D97-AF65-F5344CB8AC3E}">
        <p14:creationId xmlns:p14="http://schemas.microsoft.com/office/powerpoint/2010/main" val="352042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93EF040-2868-43C0-ACF3-EE54753BF8C7}"/>
              </a:ext>
            </a:extLst>
          </p:cNvPr>
          <p:cNvSpPr>
            <a:spLocks noGrp="1"/>
          </p:cNvSpPr>
          <p:nvPr>
            <p:ph type="ctrTitle"/>
          </p:nvPr>
        </p:nvSpPr>
        <p:spPr>
          <a:xfrm>
            <a:off x="914400" y="1122362"/>
            <a:ext cx="10363200" cy="4478338"/>
          </a:xfrm>
        </p:spPr>
        <p:txBody>
          <a:bodyPr/>
          <a:lstStyle/>
          <a:p>
            <a:r>
              <a:rPr lang="en-US" dirty="0"/>
              <a:t>Thank You</a:t>
            </a:r>
            <a:br>
              <a:rPr lang="en-US" dirty="0"/>
            </a:br>
            <a:r>
              <a:rPr lang="en-US" dirty="0"/>
              <a:t/>
            </a:r>
            <a:br>
              <a:rPr lang="en-US" dirty="0"/>
            </a:br>
            <a:r>
              <a:rPr lang="en-US" sz="2800" dirty="0"/>
              <a:t>Jenny Hudson</a:t>
            </a:r>
            <a:br>
              <a:rPr lang="en-US" sz="2800" dirty="0"/>
            </a:br>
            <a:r>
              <a:rPr lang="en-US" sz="2800" dirty="0"/>
              <a:t>jhudson@ybp.com</a:t>
            </a:r>
            <a:r>
              <a:rPr lang="en-US" dirty="0"/>
              <a:t/>
            </a:r>
            <a:br>
              <a:rPr lang="en-US" dirty="0"/>
            </a:br>
            <a:endParaRPr lang="en-US" dirty="0"/>
          </a:p>
        </p:txBody>
      </p:sp>
    </p:spTree>
    <p:extLst>
      <p:ext uri="{BB962C8B-B14F-4D97-AF65-F5344CB8AC3E}">
        <p14:creationId xmlns:p14="http://schemas.microsoft.com/office/powerpoint/2010/main" val="59621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EBSCO General - Body">
  <a:themeElements>
    <a:clrScheme name="GOBI">
      <a:dk1>
        <a:srgbClr val="000000"/>
      </a:dk1>
      <a:lt1>
        <a:srgbClr val="FFFFFF"/>
      </a:lt1>
      <a:dk2>
        <a:srgbClr val="454545"/>
      </a:dk2>
      <a:lt2>
        <a:srgbClr val="E7E6E6"/>
      </a:lt2>
      <a:accent1>
        <a:srgbClr val="002F56"/>
      </a:accent1>
      <a:accent2>
        <a:srgbClr val="00758C"/>
      </a:accent2>
      <a:accent3>
        <a:srgbClr val="B31682"/>
      </a:accent3>
      <a:accent4>
        <a:srgbClr val="FAB73C"/>
      </a:accent4>
      <a:accent5>
        <a:srgbClr val="F68A1E"/>
      </a:accent5>
      <a:accent6>
        <a:srgbClr val="CACACA"/>
      </a:accent6>
      <a:hlink>
        <a:srgbClr val="3E75C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2.xml><?xml version="1.0" encoding="utf-8"?>
<a:theme xmlns:a="http://schemas.openxmlformats.org/drawingml/2006/main" name="2_EBSCO General - Body">
  <a:themeElements>
    <a:clrScheme name="GOBI">
      <a:dk1>
        <a:srgbClr val="000000"/>
      </a:dk1>
      <a:lt1>
        <a:srgbClr val="FFFFFF"/>
      </a:lt1>
      <a:dk2>
        <a:srgbClr val="454545"/>
      </a:dk2>
      <a:lt2>
        <a:srgbClr val="E7E6E6"/>
      </a:lt2>
      <a:accent1>
        <a:srgbClr val="002F56"/>
      </a:accent1>
      <a:accent2>
        <a:srgbClr val="00758C"/>
      </a:accent2>
      <a:accent3>
        <a:srgbClr val="B31682"/>
      </a:accent3>
      <a:accent4>
        <a:srgbClr val="FAB73C"/>
      </a:accent4>
      <a:accent5>
        <a:srgbClr val="F68A1E"/>
      </a:accent5>
      <a:accent6>
        <a:srgbClr val="CACACA"/>
      </a:accent6>
      <a:hlink>
        <a:srgbClr val="3E75C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3_EBSCO General - Body">
  <a:themeElements>
    <a:clrScheme name="GOBI">
      <a:dk1>
        <a:srgbClr val="000000"/>
      </a:dk1>
      <a:lt1>
        <a:srgbClr val="FFFFFF"/>
      </a:lt1>
      <a:dk2>
        <a:srgbClr val="454545"/>
      </a:dk2>
      <a:lt2>
        <a:srgbClr val="E7E6E6"/>
      </a:lt2>
      <a:accent1>
        <a:srgbClr val="002F56"/>
      </a:accent1>
      <a:accent2>
        <a:srgbClr val="00758C"/>
      </a:accent2>
      <a:accent3>
        <a:srgbClr val="B31682"/>
      </a:accent3>
      <a:accent4>
        <a:srgbClr val="FAB73C"/>
      </a:accent4>
      <a:accent5>
        <a:srgbClr val="F68A1E"/>
      </a:accent5>
      <a:accent6>
        <a:srgbClr val="CACACA"/>
      </a:accent6>
      <a:hlink>
        <a:srgbClr val="3E75C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4.xml><?xml version="1.0" encoding="utf-8"?>
<a:theme xmlns:a="http://schemas.openxmlformats.org/drawingml/2006/main" name="4_EBSCO General - Body">
  <a:themeElements>
    <a:clrScheme name="GOBI">
      <a:dk1>
        <a:srgbClr val="000000"/>
      </a:dk1>
      <a:lt1>
        <a:srgbClr val="FFFFFF"/>
      </a:lt1>
      <a:dk2>
        <a:srgbClr val="454545"/>
      </a:dk2>
      <a:lt2>
        <a:srgbClr val="E7E6E6"/>
      </a:lt2>
      <a:accent1>
        <a:srgbClr val="002F56"/>
      </a:accent1>
      <a:accent2>
        <a:srgbClr val="00758C"/>
      </a:accent2>
      <a:accent3>
        <a:srgbClr val="B31682"/>
      </a:accent3>
      <a:accent4>
        <a:srgbClr val="FAB73C"/>
      </a:accent4>
      <a:accent5>
        <a:srgbClr val="F68A1E"/>
      </a:accent5>
      <a:accent6>
        <a:srgbClr val="CACACA"/>
      </a:accent6>
      <a:hlink>
        <a:srgbClr val="3E75C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5.xml><?xml version="1.0" encoding="utf-8"?>
<a:theme xmlns:a="http://schemas.openxmlformats.org/drawingml/2006/main" name="6_EBSCO General - Body">
  <a:themeElements>
    <a:clrScheme name="GOBI">
      <a:dk1>
        <a:srgbClr val="000000"/>
      </a:dk1>
      <a:lt1>
        <a:srgbClr val="FFFFFF"/>
      </a:lt1>
      <a:dk2>
        <a:srgbClr val="454545"/>
      </a:dk2>
      <a:lt2>
        <a:srgbClr val="E7E6E6"/>
      </a:lt2>
      <a:accent1>
        <a:srgbClr val="002F56"/>
      </a:accent1>
      <a:accent2>
        <a:srgbClr val="00758C"/>
      </a:accent2>
      <a:accent3>
        <a:srgbClr val="B31682"/>
      </a:accent3>
      <a:accent4>
        <a:srgbClr val="FAB73C"/>
      </a:accent4>
      <a:accent5>
        <a:srgbClr val="F68A1E"/>
      </a:accent5>
      <a:accent6>
        <a:srgbClr val="CACACA"/>
      </a:accent6>
      <a:hlink>
        <a:srgbClr val="3E75C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6.xml><?xml version="1.0" encoding="utf-8"?>
<a:theme xmlns:a="http://schemas.openxmlformats.org/drawingml/2006/main" name="8_EBSCO General - Body">
  <a:themeElements>
    <a:clrScheme name="GOBI">
      <a:dk1>
        <a:srgbClr val="000000"/>
      </a:dk1>
      <a:lt1>
        <a:srgbClr val="FFFFFF"/>
      </a:lt1>
      <a:dk2>
        <a:srgbClr val="454545"/>
      </a:dk2>
      <a:lt2>
        <a:srgbClr val="E7E6E6"/>
      </a:lt2>
      <a:accent1>
        <a:srgbClr val="002F56"/>
      </a:accent1>
      <a:accent2>
        <a:srgbClr val="00758C"/>
      </a:accent2>
      <a:accent3>
        <a:srgbClr val="B31682"/>
      </a:accent3>
      <a:accent4>
        <a:srgbClr val="FAB73C"/>
      </a:accent4>
      <a:accent5>
        <a:srgbClr val="F68A1E"/>
      </a:accent5>
      <a:accent6>
        <a:srgbClr val="CACACA"/>
      </a:accent6>
      <a:hlink>
        <a:srgbClr val="3E75C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7.xml><?xml version="1.0" encoding="utf-8"?>
<a:theme xmlns:a="http://schemas.openxmlformats.org/drawingml/2006/main" name="1_GOBI - Body">
  <a:themeElements>
    <a:clrScheme name="GOBI">
      <a:dk1>
        <a:sysClr val="windowText" lastClr="000000"/>
      </a:dk1>
      <a:lt1>
        <a:sysClr val="window" lastClr="FFFFFF"/>
      </a:lt1>
      <a:dk2>
        <a:srgbClr val="454545"/>
      </a:dk2>
      <a:lt2>
        <a:srgbClr val="EEECE1"/>
      </a:lt2>
      <a:accent1>
        <a:srgbClr val="002F56"/>
      </a:accent1>
      <a:accent2>
        <a:srgbClr val="7B2F3E"/>
      </a:accent2>
      <a:accent3>
        <a:srgbClr val="63B0BB"/>
      </a:accent3>
      <a:accent4>
        <a:srgbClr val="F7A700"/>
      </a:accent4>
      <a:accent5>
        <a:srgbClr val="B3B3B3"/>
      </a:accent5>
      <a:accent6>
        <a:srgbClr val="454545"/>
      </a:accent6>
      <a:hlink>
        <a:srgbClr val="183053"/>
      </a:hlink>
      <a:folHlink>
        <a:srgbClr val="800080"/>
      </a:folHlink>
    </a:clrScheme>
    <a:fontScheme name="GOBI">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31237</TotalTime>
  <Words>293</Words>
  <Application>Microsoft Office PowerPoint</Application>
  <PresentationFormat>Widescreen</PresentationFormat>
  <Paragraphs>41</Paragraphs>
  <Slides>5</Slides>
  <Notes>3</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5</vt:i4>
      </vt:variant>
    </vt:vector>
  </HeadingPairs>
  <TitlesOfParts>
    <vt:vector size="15" baseType="lpstr">
      <vt:lpstr>Arial</vt:lpstr>
      <vt:lpstr>Calibri</vt:lpstr>
      <vt:lpstr>Georgia</vt:lpstr>
      <vt:lpstr>1_EBSCO General - Body</vt:lpstr>
      <vt:lpstr>2_EBSCO General - Body</vt:lpstr>
      <vt:lpstr>3_EBSCO General - Body</vt:lpstr>
      <vt:lpstr>4_EBSCO General - Body</vt:lpstr>
      <vt:lpstr>6_EBSCO General - Body</vt:lpstr>
      <vt:lpstr>8_EBSCO General - Body</vt:lpstr>
      <vt:lpstr>1_GOBI - Body</vt:lpstr>
      <vt:lpstr>Experience | Innovation | Collaboration</vt:lpstr>
      <vt:lpstr>The Building Blocks</vt:lpstr>
      <vt:lpstr>Evaluating the Library’s collection</vt:lpstr>
      <vt:lpstr>Creating an Ongoing Solution for the Library</vt:lpstr>
      <vt:lpstr>Thank You  Jenny Hudson jhudson@ybp.com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EIS Inside Sales Management NoveList Presentation</dc:title>
  <dc:creator>Megan Behrendt</dc:creator>
  <cp:lastModifiedBy>Rose Nelson</cp:lastModifiedBy>
  <cp:revision>115</cp:revision>
  <dcterms:created xsi:type="dcterms:W3CDTF">2018-06-04T15:01:54Z</dcterms:created>
  <dcterms:modified xsi:type="dcterms:W3CDTF">2019-07-11T20:51:20Z</dcterms:modified>
</cp:coreProperties>
</file>