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8C4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Grid="0">
      <p:cViewPr varScale="1">
        <p:scale>
          <a:sx n="99" d="100"/>
          <a:sy n="99" d="100"/>
        </p:scale>
        <p:origin x="25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2280-B817-4440-B6E6-EDDFFD27057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13ADE-092A-489D-B9E7-1A5EC9705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3ADE-092A-489D-B9E7-1A5EC9705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2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3ADE-092A-489D-B9E7-1A5EC9705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3ADE-092A-489D-B9E7-1A5EC97051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D249-0323-49AF-9B50-242431C590B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1C65-C367-471D-B62B-D68938FA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1465" y="41298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Creating a Diversity, Equity</a:t>
            </a:r>
            <a:r>
              <a:rPr lang="en-US" b="1" baseline="0" dirty="0" smtClean="0"/>
              <a:t> &amp; Inclusion </a:t>
            </a:r>
            <a:br>
              <a:rPr lang="en-US" b="1" baseline="0" dirty="0" smtClean="0"/>
            </a:br>
            <a:r>
              <a:rPr lang="en-US" b="1" baseline="0" dirty="0" smtClean="0"/>
              <a:t>Mini Collection 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249905" y="2310063"/>
            <a:ext cx="7538720" cy="40907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Lisa Blake </a:t>
            </a:r>
            <a:br>
              <a:rPr lang="en-US" sz="3200" dirty="0" smtClean="0"/>
            </a:br>
            <a:r>
              <a:rPr lang="en-US" sz="3200" baseline="0" dirty="0" smtClean="0"/>
              <a:t>Head Reference &amp; Instruction Librarian </a:t>
            </a:r>
          </a:p>
          <a:p>
            <a:pPr marL="0" indent="0" algn="ctr">
              <a:buNone/>
            </a:pPr>
            <a:r>
              <a:rPr lang="en-US" sz="3200" baseline="0" dirty="0" smtClean="0"/>
              <a:t>Arapahoe Community College </a:t>
            </a:r>
          </a:p>
          <a:p>
            <a:pPr marL="0" indent="0" algn="ctr">
              <a:buNone/>
            </a:pPr>
            <a:r>
              <a:rPr lang="en-US" sz="3200" dirty="0" smtClean="0"/>
              <a:t>lisa.blake@arapahoe.edu</a:t>
            </a:r>
            <a:endParaRPr lang="en-US" sz="3200" baseline="0" dirty="0" smtClean="0"/>
          </a:p>
          <a:p>
            <a:pPr marL="0" indent="0" algn="ctr">
              <a:buNone/>
            </a:pPr>
            <a:endParaRPr lang="en-US" sz="3200" baseline="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aseline="0" dirty="0" smtClean="0"/>
              <a:t>@</a:t>
            </a:r>
            <a:r>
              <a:rPr lang="en-US" sz="3200" baseline="0" dirty="0" err="1" smtClean="0"/>
              <a:t>librarianlisaCO</a:t>
            </a:r>
            <a:r>
              <a:rPr lang="en-US" sz="3200" baseline="0" dirty="0" smtClean="0"/>
              <a:t>  </a:t>
            </a:r>
          </a:p>
          <a:p>
            <a:pPr marL="0" indent="0" algn="ctr">
              <a:buNone/>
            </a:pPr>
            <a:r>
              <a:rPr lang="en-US" sz="3200" kern="1200" dirty="0" smtClean="0">
                <a:solidFill>
                  <a:schemeClr val="tx1"/>
                </a:solidFill>
                <a:effectLst/>
              </a:rPr>
              <a:t>#</a:t>
            </a:r>
            <a:r>
              <a:rPr lang="en-US" sz="3200" kern="1200" dirty="0" err="1" smtClean="0">
                <a:solidFill>
                  <a:schemeClr val="tx1"/>
                </a:solidFill>
                <a:effectLst/>
              </a:rPr>
              <a:t>CODIworkshop</a:t>
            </a:r>
            <a:endParaRPr lang="en-US" sz="3200" kern="1200" dirty="0" smtClean="0"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r>
              <a:rPr lang="en-US" sz="3200" dirty="0" smtClean="0"/>
              <a:t>#</a:t>
            </a:r>
            <a:r>
              <a:rPr lang="en-US" sz="3200" dirty="0" err="1" smtClean="0"/>
              <a:t>DEIminicollection</a:t>
            </a:r>
            <a:endParaRPr lang="en-US" sz="3200" kern="1200" dirty="0" smtClean="0">
              <a:solidFill>
                <a:schemeClr val="tx1"/>
              </a:solidFill>
              <a:effectLst/>
            </a:endParaRPr>
          </a:p>
          <a:p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00" y="4985888"/>
            <a:ext cx="1121386" cy="9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15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How</a:t>
            </a:r>
            <a:r>
              <a:rPr lang="en-US" b="1" baseline="0" dirty="0" smtClean="0"/>
              <a:t> </a:t>
            </a:r>
            <a:r>
              <a:rPr lang="en-US" b="1" dirty="0"/>
              <a:t>I</a:t>
            </a:r>
            <a:r>
              <a:rPr lang="en-US" b="1" baseline="0" dirty="0" smtClean="0"/>
              <a:t>t </a:t>
            </a:r>
            <a:r>
              <a:rPr lang="en-US" b="1" dirty="0"/>
              <a:t>A</a:t>
            </a:r>
            <a:r>
              <a:rPr lang="en-US" b="1" baseline="0" dirty="0" smtClean="0"/>
              <a:t>ll Began…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440615"/>
            <a:ext cx="10515600" cy="5104564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</a:t>
            </a:r>
            <a:r>
              <a:rPr lang="en-US" sz="3000" dirty="0" smtClean="0"/>
              <a:t>he Inclusive Excellence Council (IEC) was looking for a space to provide resources for council members and the ACC community </a:t>
            </a:r>
            <a:r>
              <a:rPr lang="en-US" sz="3000" baseline="0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baseline="0" dirty="0" smtClean="0"/>
          </a:p>
          <a:p>
            <a:pPr algn="ctr"/>
            <a:endParaRPr lang="en-US" dirty="0"/>
          </a:p>
          <a:p>
            <a:pPr algn="ctr"/>
            <a:endParaRPr lang="en-US" baseline="0" dirty="0" smtClean="0"/>
          </a:p>
          <a:p>
            <a:pPr algn="ctr"/>
            <a:endParaRPr lang="en-US" dirty="0"/>
          </a:p>
          <a:p>
            <a:pPr algn="ctr"/>
            <a:endParaRPr lang="en-US" baseline="0" dirty="0" smtClean="0"/>
          </a:p>
          <a:p>
            <a:pPr algn="ctr"/>
            <a:endParaRPr lang="en-US" baseline="0" dirty="0" smtClean="0"/>
          </a:p>
          <a:p>
            <a:pPr algn="ctr"/>
            <a:r>
              <a:rPr lang="en-US" sz="3000" baseline="0" dirty="0" smtClean="0"/>
              <a:t>How abou</a:t>
            </a:r>
            <a:r>
              <a:rPr lang="en-US" sz="3000" dirty="0" smtClean="0"/>
              <a:t>t the Library?!?! </a:t>
            </a:r>
            <a:endParaRPr lang="en-US" sz="3000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endParaRPr lang="en-US" baseline="0" dirty="0" smtClean="0"/>
          </a:p>
        </p:txBody>
      </p:sp>
      <p:pic>
        <p:nvPicPr>
          <p:cNvPr id="8" name="Picture 7" descr="Cartoon Icon Light Bulb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81" y="2540771"/>
            <a:ext cx="2750971" cy="29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</a:t>
            </a:r>
            <a:r>
              <a:rPr lang="en-US" b="1" baseline="0" dirty="0" smtClean="0"/>
              <a:t> Next Steps…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Asked</a:t>
            </a:r>
            <a:r>
              <a:rPr lang="en-US" sz="3000" baseline="0" dirty="0" smtClean="0"/>
              <a:t> members of the ICE </a:t>
            </a:r>
            <a:r>
              <a:rPr lang="en-US" sz="3000" baseline="0" dirty="0" smtClean="0"/>
              <a:t>for resource </a:t>
            </a:r>
            <a:r>
              <a:rPr lang="en-US" sz="3000" dirty="0" smtClean="0"/>
              <a:t>recommendations</a:t>
            </a:r>
            <a:r>
              <a:rPr lang="en-US" sz="3000" baseline="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Assessed our current collection </a:t>
            </a:r>
            <a:r>
              <a:rPr lang="en-US" sz="3000" dirty="0" smtClean="0"/>
              <a:t>holdings</a:t>
            </a:r>
            <a:endParaRPr lang="en-US" sz="3000" baseline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baseline="0" dirty="0" smtClean="0"/>
              <a:t>Allocated grant money to the purchase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smtClean="0"/>
              <a:t>Invited</a:t>
            </a:r>
            <a:r>
              <a:rPr lang="en-US" sz="3000" baseline="0" smtClean="0"/>
              <a:t> </a:t>
            </a:r>
            <a:r>
              <a:rPr lang="en-US" sz="3000" baseline="0" dirty="0" smtClean="0"/>
              <a:t>to collaborate with the Ethnic Literature class in the Fall 2018 semester </a:t>
            </a:r>
          </a:p>
          <a:p>
            <a:pPr marL="0" indent="0"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363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080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Creating the Collection...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03200" y="1256664"/>
            <a:ext cx="11673840" cy="5336641"/>
          </a:xfrm>
        </p:spPr>
        <p:txBody>
          <a:bodyPr>
            <a:normAutofit/>
          </a:bodyPr>
          <a:lstStyle/>
          <a:p>
            <a:r>
              <a:rPr lang="en-US" dirty="0" smtClean="0"/>
              <a:t>Assessed what we already owned with strong emphasis on History, Social Sciences &amp; Fiction </a:t>
            </a:r>
            <a:endParaRPr lang="en-US" baseline="0" dirty="0" smtClean="0"/>
          </a:p>
          <a:p>
            <a:r>
              <a:rPr lang="en-US" baseline="0" dirty="0" smtClean="0"/>
              <a:t>Decided what we wanted to highlight in the DEI mini collection: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Non-fiction on all groups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Non-fiction resources for allies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baseline="0" dirty="0" smtClean="0"/>
              <a:t>Narratives</a:t>
            </a:r>
            <a:r>
              <a:rPr lang="en-US" sz="2800" dirty="0" smtClean="0"/>
              <a:t> of people from underrepresented groups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Generation College Student &amp; Immigrant stories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Educational resources surrounding the learning of underrepresented &amp; marginalized groups </a:t>
            </a:r>
            <a:endParaRPr lang="en-US" sz="2800" baseline="0" dirty="0"/>
          </a:p>
          <a:p>
            <a:r>
              <a:rPr lang="en-US" dirty="0" smtClean="0"/>
              <a:t>Fiction, Literature &amp; Biographies  </a:t>
            </a:r>
          </a:p>
          <a:p>
            <a:pPr lvl="1"/>
            <a:r>
              <a:rPr lang="en-US" baseline="0" dirty="0" smtClean="0"/>
              <a:t>Still</a:t>
            </a:r>
            <a:r>
              <a:rPr lang="en-US" dirty="0" smtClean="0"/>
              <a:t> added to the collection in the main stacks </a:t>
            </a:r>
            <a:endParaRPr lang="en-US" baseline="0" dirty="0" smtClean="0"/>
          </a:p>
          <a:p>
            <a:pPr marL="457200" lvl="1" indent="0">
              <a:buNone/>
            </a:pPr>
            <a:endParaRPr lang="en-US" baseline="0" dirty="0" smtClean="0"/>
          </a:p>
          <a:p>
            <a:pPr lvl="1"/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662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Diversity, Equity &amp; Inclusion</a:t>
            </a:r>
            <a:r>
              <a:rPr lang="en-US" b="1" baseline="0" dirty="0" smtClean="0"/>
              <a:t> </a:t>
            </a:r>
            <a:br>
              <a:rPr lang="en-US" b="1" baseline="0" dirty="0" smtClean="0"/>
            </a:br>
            <a:r>
              <a:rPr lang="en-US" b="1" baseline="0" dirty="0" smtClean="0"/>
              <a:t>Mini Collection was born!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825624"/>
            <a:ext cx="8036560" cy="4453255"/>
          </a:xfrm>
        </p:spPr>
      </p:pic>
    </p:spTree>
    <p:extLst>
      <p:ext uri="{BB962C8B-B14F-4D97-AF65-F5344CB8AC3E}">
        <p14:creationId xmlns:p14="http://schemas.microsoft.com/office/powerpoint/2010/main" val="9454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/>
              <a:t>     Moving Forward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Continually</a:t>
            </a:r>
            <a:r>
              <a:rPr lang="en-US" sz="3000" baseline="0" dirty="0" smtClean="0"/>
              <a:t> adding titles and resources to the DEI Collection </a:t>
            </a:r>
          </a:p>
          <a:p>
            <a:pPr lvl="0"/>
            <a:r>
              <a:rPr lang="en-US" sz="3000" dirty="0" smtClean="0"/>
              <a:t>Creating</a:t>
            </a:r>
            <a:r>
              <a:rPr lang="en-US" sz="3000" baseline="0" dirty="0" smtClean="0"/>
              <a:t> a Diversity &amp; Inclusion Statement for the Library that will include a collection</a:t>
            </a:r>
            <a:r>
              <a:rPr lang="en-US" sz="3000" dirty="0" smtClean="0"/>
              <a:t> </a:t>
            </a:r>
            <a:r>
              <a:rPr lang="en-US" sz="3000" smtClean="0"/>
              <a:t>development procedure </a:t>
            </a:r>
            <a:endParaRPr lang="en-US" sz="3000" dirty="0" smtClean="0"/>
          </a:p>
          <a:p>
            <a:r>
              <a:rPr lang="en-US" sz="3000" dirty="0"/>
              <a:t>Evaluating our criteria for selecting new resources </a:t>
            </a:r>
            <a:r>
              <a:rPr lang="en-US" sz="3000" dirty="0" smtClean="0"/>
              <a:t> </a:t>
            </a:r>
          </a:p>
          <a:p>
            <a:pPr lvl="0"/>
            <a:r>
              <a:rPr lang="en-US" sz="3000" dirty="0" smtClean="0"/>
              <a:t>Continued collaboration with the Ethnic Literature class </a:t>
            </a:r>
          </a:p>
          <a:p>
            <a:pPr lvl="0"/>
            <a:r>
              <a:rPr lang="en-US" sz="3000" dirty="0" smtClean="0"/>
              <a:t>Attending</a:t>
            </a:r>
            <a:r>
              <a:rPr lang="en-US" sz="3000" baseline="0" dirty="0" smtClean="0"/>
              <a:t> awesome summits, conferences, workshops &amp; webinars </a:t>
            </a:r>
            <a:r>
              <a:rPr lang="en-US" sz="3000" baseline="0" dirty="0" smtClean="0"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415280" y="467360"/>
            <a:ext cx="3545840" cy="1107440"/>
          </a:xfrm>
          <a:prstGeom prst="rightArrow">
            <a:avLst/>
          </a:prstGeom>
          <a:gradFill>
            <a:gsLst>
              <a:gs pos="77000">
                <a:srgbClr val="B258C4"/>
              </a:gs>
              <a:gs pos="52000">
                <a:srgbClr val="B258C4"/>
              </a:gs>
              <a:gs pos="38000">
                <a:srgbClr val="692D95"/>
              </a:gs>
              <a:gs pos="0">
                <a:srgbClr val="612A8A"/>
              </a:gs>
              <a:gs pos="86000">
                <a:srgbClr val="B258C4"/>
              </a:gs>
              <a:gs pos="100000">
                <a:srgbClr val="B258C4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214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Creating a Diversity, Equity &amp; Inclusion  Mini Collection </vt:lpstr>
      <vt:lpstr>How It All Began…</vt:lpstr>
      <vt:lpstr>The Next Steps… </vt:lpstr>
      <vt:lpstr>Creating the Collection...</vt:lpstr>
      <vt:lpstr>The Diversity, Equity &amp; Inclusion  Mini Collection was born! </vt:lpstr>
      <vt:lpstr>     Moving Forward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 Lisa</dc:creator>
  <cp:lastModifiedBy>Blake, Lisa</cp:lastModifiedBy>
  <cp:revision>34</cp:revision>
  <dcterms:created xsi:type="dcterms:W3CDTF">2019-07-08T18:30:43Z</dcterms:created>
  <dcterms:modified xsi:type="dcterms:W3CDTF">2019-07-10T19:41:09Z</dcterms:modified>
</cp:coreProperties>
</file>