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58" r:id="rId5"/>
    <p:sldId id="264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942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B6724-47EA-4BBF-A1FA-769359687A0D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1018-48F5-4338-85D7-17492C12F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1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B6724-47EA-4BBF-A1FA-769359687A0D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1018-48F5-4338-85D7-17492C12F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17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B6724-47EA-4BBF-A1FA-769359687A0D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1018-48F5-4338-85D7-17492C12F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2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B6724-47EA-4BBF-A1FA-769359687A0D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1018-48F5-4338-85D7-17492C12F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0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B6724-47EA-4BBF-A1FA-769359687A0D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1018-48F5-4338-85D7-17492C12F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9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B6724-47EA-4BBF-A1FA-769359687A0D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1018-48F5-4338-85D7-17492C12F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71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B6724-47EA-4BBF-A1FA-769359687A0D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1018-48F5-4338-85D7-17492C12F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B6724-47EA-4BBF-A1FA-769359687A0D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1018-48F5-4338-85D7-17492C12F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0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B6724-47EA-4BBF-A1FA-769359687A0D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1018-48F5-4338-85D7-17492C12F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96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B6724-47EA-4BBF-A1FA-769359687A0D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1018-48F5-4338-85D7-17492C12F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29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B6724-47EA-4BBF-A1FA-769359687A0D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1018-48F5-4338-85D7-17492C12F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6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B6724-47EA-4BBF-A1FA-769359687A0D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81018-48F5-4338-85D7-17492C12F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23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025769"/>
          </a:xfrm>
          <a:solidFill>
            <a:schemeClr val="bg2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sz="4000" i="1" dirty="0" smtClean="0">
                <a:solidFill>
                  <a:schemeClr val="bg2">
                    <a:lumMod val="10000"/>
                  </a:schemeClr>
                </a:solidFill>
              </a:rPr>
              <a:t>The Landscape – Opportunities and Challenges</a:t>
            </a:r>
            <a:endParaRPr lang="en-US" sz="4000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762000"/>
            <a:ext cx="7475220" cy="2354330"/>
          </a:xfrm>
          <a:solidFill>
            <a:schemeClr val="bg2">
              <a:lumMod val="50000"/>
            </a:schemeClr>
          </a:solidFill>
          <a:ln w="3810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en-US" sz="4800" b="1" dirty="0" smtClean="0"/>
              <a:t>Sharing Colorado’s Unique Collections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03456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latin typeface="+mn-lt"/>
              </a:rPr>
              <a:t>Who Are the Players…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Types of Institutions</a:t>
            </a:r>
          </a:p>
          <a:p>
            <a:pPr lvl="1"/>
            <a:r>
              <a:rPr lang="en-US" dirty="0" smtClean="0"/>
              <a:t>Archives</a:t>
            </a:r>
          </a:p>
          <a:p>
            <a:pPr lvl="1"/>
            <a:r>
              <a:rPr lang="en-US" dirty="0" smtClean="0"/>
              <a:t>Public Libraries</a:t>
            </a:r>
          </a:p>
          <a:p>
            <a:pPr lvl="1"/>
            <a:r>
              <a:rPr lang="en-US" dirty="0" smtClean="0"/>
              <a:t>Museums</a:t>
            </a:r>
          </a:p>
          <a:p>
            <a:pPr lvl="1"/>
            <a:r>
              <a:rPr lang="en-US" dirty="0" smtClean="0"/>
              <a:t>Consortia</a:t>
            </a:r>
          </a:p>
          <a:p>
            <a:pPr lvl="1"/>
            <a:r>
              <a:rPr lang="en-US" dirty="0" smtClean="0"/>
              <a:t>Universities &amp; ARLs</a:t>
            </a:r>
          </a:p>
          <a:p>
            <a:pPr lvl="1"/>
            <a:r>
              <a:rPr lang="en-US" dirty="0" smtClean="0"/>
              <a:t>Community Colleges</a:t>
            </a:r>
          </a:p>
          <a:p>
            <a:pPr lvl="1"/>
            <a:r>
              <a:rPr lang="en-US" dirty="0" smtClean="0"/>
              <a:t>Government Agencies</a:t>
            </a:r>
          </a:p>
          <a:p>
            <a:pPr lvl="1"/>
            <a:r>
              <a:rPr lang="en-US" dirty="0" smtClean="0"/>
              <a:t>Special Libraries</a:t>
            </a:r>
          </a:p>
          <a:p>
            <a:pPr lvl="1"/>
            <a:r>
              <a:rPr lang="en-US" dirty="0" smtClean="0"/>
              <a:t>K-12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Consortia &amp; Societies</a:t>
            </a:r>
          </a:p>
          <a:p>
            <a:pPr lvl="1"/>
            <a:r>
              <a:rPr lang="en-US" dirty="0" smtClean="0"/>
              <a:t>CO Alliance</a:t>
            </a:r>
          </a:p>
          <a:p>
            <a:pPr lvl="1"/>
            <a:r>
              <a:rPr lang="en-US" dirty="0" smtClean="0"/>
              <a:t>Marmot</a:t>
            </a:r>
          </a:p>
          <a:p>
            <a:pPr lvl="1"/>
            <a:r>
              <a:rPr lang="en-US" dirty="0" err="1" smtClean="0"/>
              <a:t>CLiC</a:t>
            </a:r>
            <a:endParaRPr lang="en-US" dirty="0" smtClean="0"/>
          </a:p>
          <a:p>
            <a:pPr lvl="1"/>
            <a:r>
              <a:rPr lang="en-US" dirty="0" smtClean="0"/>
              <a:t>CSL</a:t>
            </a:r>
          </a:p>
          <a:p>
            <a:pPr lvl="1"/>
            <a:r>
              <a:rPr lang="en-US" dirty="0" smtClean="0"/>
              <a:t>CWAM</a:t>
            </a:r>
          </a:p>
          <a:p>
            <a:pPr lvl="1"/>
            <a:r>
              <a:rPr lang="en-US" dirty="0" smtClean="0"/>
              <a:t>SRMA</a:t>
            </a:r>
          </a:p>
          <a:p>
            <a:pPr lvl="1"/>
            <a:r>
              <a:rPr lang="en-US" dirty="0" smtClean="0"/>
              <a:t>…</a:t>
            </a:r>
          </a:p>
          <a:p>
            <a:endParaRPr lang="en-US" dirty="0" smtClean="0">
              <a:latin typeface="Rockwell Condensed" panose="020606030504050201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46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latin typeface="+mn-lt"/>
              </a:rPr>
              <a:t>What Are the Tools…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CMS/DAM</a:t>
            </a:r>
          </a:p>
          <a:p>
            <a:pPr lvl="1"/>
            <a:r>
              <a:rPr lang="en-US" dirty="0" err="1" smtClean="0"/>
              <a:t>CONTENTdm</a:t>
            </a:r>
            <a:endParaRPr lang="en-US" dirty="0" smtClean="0"/>
          </a:p>
          <a:p>
            <a:pPr lvl="1"/>
            <a:r>
              <a:rPr lang="en-US" dirty="0" err="1" smtClean="0"/>
              <a:t>Dspace</a:t>
            </a:r>
            <a:endParaRPr lang="en-US" dirty="0" smtClean="0"/>
          </a:p>
          <a:p>
            <a:pPr lvl="1"/>
            <a:r>
              <a:rPr lang="en-US" dirty="0" err="1" smtClean="0"/>
              <a:t>DigiTool</a:t>
            </a:r>
            <a:endParaRPr lang="en-US" dirty="0" smtClean="0"/>
          </a:p>
          <a:p>
            <a:pPr lvl="1"/>
            <a:r>
              <a:rPr lang="en-US" dirty="0" smtClean="0"/>
              <a:t>Fedora</a:t>
            </a:r>
          </a:p>
          <a:p>
            <a:pPr lvl="1"/>
            <a:r>
              <a:rPr lang="en-US" dirty="0" smtClean="0"/>
              <a:t>File Maker Pro</a:t>
            </a:r>
          </a:p>
          <a:p>
            <a:pPr lvl="1"/>
            <a:r>
              <a:rPr lang="en-US" dirty="0" smtClean="0"/>
              <a:t>Content Pro</a:t>
            </a:r>
          </a:p>
          <a:p>
            <a:pPr lvl="1"/>
            <a:r>
              <a:rPr lang="en-US" dirty="0" err="1" smtClean="0"/>
              <a:t>Islandora</a:t>
            </a:r>
            <a:endParaRPr lang="en-US" dirty="0" smtClean="0"/>
          </a:p>
          <a:p>
            <a:pPr lvl="1"/>
            <a:r>
              <a:rPr lang="en-US" dirty="0" err="1" smtClean="0"/>
              <a:t>Omeka</a:t>
            </a:r>
            <a:endParaRPr lang="en-US" dirty="0" smtClean="0"/>
          </a:p>
          <a:p>
            <a:pPr lvl="1"/>
            <a:r>
              <a:rPr lang="en-US" dirty="0" smtClean="0"/>
              <a:t>Past Perfect</a:t>
            </a:r>
          </a:p>
          <a:p>
            <a:pPr lvl="1"/>
            <a:r>
              <a:rPr lang="en-US" dirty="0" smtClean="0"/>
              <a:t>Locally Developed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Existing Collections</a:t>
            </a:r>
          </a:p>
          <a:p>
            <a:pPr lvl="1"/>
            <a:r>
              <a:rPr lang="en-US" dirty="0" smtClean="0"/>
              <a:t>ADR</a:t>
            </a:r>
          </a:p>
          <a:p>
            <a:pPr lvl="1"/>
            <a:r>
              <a:rPr lang="en-US" dirty="0" smtClean="0"/>
              <a:t>Digital Commons</a:t>
            </a:r>
          </a:p>
          <a:p>
            <a:pPr lvl="1"/>
            <a:r>
              <a:rPr lang="en-US" dirty="0" smtClean="0"/>
              <a:t>Marmot (in the works)</a:t>
            </a:r>
          </a:p>
          <a:p>
            <a:pPr lvl="1"/>
            <a:r>
              <a:rPr lang="en-US" dirty="0" err="1" smtClean="0"/>
              <a:t>AspenCat</a:t>
            </a:r>
            <a:endParaRPr lang="en-US" dirty="0" smtClean="0"/>
          </a:p>
          <a:p>
            <a:pPr lvl="1"/>
            <a:r>
              <a:rPr lang="en-US" dirty="0" smtClean="0"/>
              <a:t>CHNC</a:t>
            </a:r>
          </a:p>
          <a:p>
            <a:pPr lvl="1"/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972494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429000" y="2514600"/>
            <a:ext cx="1828800" cy="9906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Aggregator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w/</a:t>
            </a:r>
            <a:r>
              <a:rPr lang="en-US" sz="2000" dirty="0" err="1" smtClean="0">
                <a:solidFill>
                  <a:schemeClr val="tx1"/>
                </a:solidFill>
              </a:rPr>
              <a:t>wo</a:t>
            </a:r>
            <a:r>
              <a:rPr lang="en-US" sz="2000" dirty="0" smtClean="0">
                <a:solidFill>
                  <a:schemeClr val="tx1"/>
                </a:solidFill>
              </a:rPr>
              <a:t> discovery layer</a:t>
            </a:r>
          </a:p>
        </p:txBody>
      </p:sp>
      <p:sp>
        <p:nvSpPr>
          <p:cNvPr id="6" name="Oval 5"/>
          <p:cNvSpPr/>
          <p:nvPr/>
        </p:nvSpPr>
        <p:spPr>
          <a:xfrm>
            <a:off x="5581614" y="990600"/>
            <a:ext cx="1809786" cy="1219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CMS/DAM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825579"/>
            <a:ext cx="1714500" cy="9270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ADR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Islandora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6667428" y="248601"/>
            <a:ext cx="533400" cy="457200"/>
          </a:xfrm>
          <a:prstGeom prst="triangl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11" name="Isosceles Triangle 10"/>
          <p:cNvSpPr/>
          <p:nvPr/>
        </p:nvSpPr>
        <p:spPr>
          <a:xfrm>
            <a:off x="7405255" y="228600"/>
            <a:ext cx="533400" cy="457200"/>
          </a:xfrm>
          <a:prstGeom prst="triangl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8229600" y="266268"/>
            <a:ext cx="533400" cy="457200"/>
          </a:xfrm>
          <a:prstGeom prst="triangl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13" name="Isosceles Triangle 12"/>
          <p:cNvSpPr/>
          <p:nvPr/>
        </p:nvSpPr>
        <p:spPr>
          <a:xfrm>
            <a:off x="8205355" y="990600"/>
            <a:ext cx="533400" cy="457200"/>
          </a:xfrm>
          <a:prstGeom prst="triangl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>
            <a:off x="8229600" y="1752600"/>
            <a:ext cx="533400" cy="457200"/>
          </a:xfrm>
          <a:prstGeom prst="triangl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9" idx="3"/>
          </p:cNvCxnSpPr>
          <p:nvPr/>
        </p:nvCxnSpPr>
        <p:spPr>
          <a:xfrm flipH="1">
            <a:off x="6906420" y="705803"/>
            <a:ext cx="27709" cy="284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3"/>
            <a:endCxn id="6" idx="7"/>
          </p:cNvCxnSpPr>
          <p:nvPr/>
        </p:nvCxnSpPr>
        <p:spPr>
          <a:xfrm flipH="1">
            <a:off x="7126363" y="685800"/>
            <a:ext cx="545592" cy="4833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3"/>
          </p:cNvCxnSpPr>
          <p:nvPr/>
        </p:nvCxnSpPr>
        <p:spPr>
          <a:xfrm flipH="1">
            <a:off x="7391400" y="723468"/>
            <a:ext cx="1104900" cy="686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2"/>
            <a:endCxn id="6" idx="6"/>
          </p:cNvCxnSpPr>
          <p:nvPr/>
        </p:nvCxnSpPr>
        <p:spPr>
          <a:xfrm flipH="1">
            <a:off x="7391400" y="1447800"/>
            <a:ext cx="813955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7391400" y="1828800"/>
            <a:ext cx="838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5181600" y="1905000"/>
            <a:ext cx="685800" cy="6858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981665" y="2599385"/>
            <a:ext cx="1219200" cy="70102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SobekCM</a:t>
            </a:r>
            <a:endParaRPr lang="en-US" dirty="0"/>
          </a:p>
        </p:txBody>
      </p:sp>
      <p:cxnSp>
        <p:nvCxnSpPr>
          <p:cNvPr id="1030" name="Straight Arrow Connector 1029"/>
          <p:cNvCxnSpPr/>
          <p:nvPr/>
        </p:nvCxnSpPr>
        <p:spPr>
          <a:xfrm>
            <a:off x="2133600" y="1828800"/>
            <a:ext cx="1295400" cy="7620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Up-Down Arrow 1032"/>
          <p:cNvSpPr/>
          <p:nvPr/>
        </p:nvSpPr>
        <p:spPr>
          <a:xfrm>
            <a:off x="4065889" y="3633571"/>
            <a:ext cx="533400" cy="1259680"/>
          </a:xfrm>
          <a:prstGeom prst="up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/>
          <p:cNvSpPr/>
          <p:nvPr/>
        </p:nvSpPr>
        <p:spPr>
          <a:xfrm>
            <a:off x="666750" y="3429433"/>
            <a:ext cx="1257300" cy="831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CONTENTdm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66750" y="4475302"/>
            <a:ext cx="1257300" cy="831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Digitool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7200" y="2148625"/>
            <a:ext cx="1676400" cy="8312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Digital Commons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85800" y="5496793"/>
            <a:ext cx="1257300" cy="831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Rockwell Condensed" panose="02060603050405020104" pitchFamily="18" charset="0"/>
              </a:rPr>
              <a:t>?</a:t>
            </a:r>
            <a:endParaRPr lang="en-US" dirty="0">
              <a:latin typeface="Rockwell Condensed" panose="02060603050405020104" pitchFamily="18" charset="0"/>
            </a:endParaRPr>
          </a:p>
        </p:txBody>
      </p:sp>
      <p:cxnSp>
        <p:nvCxnSpPr>
          <p:cNvPr id="1037" name="Straight Arrow Connector 1036"/>
          <p:cNvCxnSpPr>
            <a:stCxn id="31" idx="1"/>
            <a:endCxn id="5" idx="3"/>
          </p:cNvCxnSpPr>
          <p:nvPr/>
        </p:nvCxnSpPr>
        <p:spPr>
          <a:xfrm flipH="1">
            <a:off x="5257800" y="2949896"/>
            <a:ext cx="723865" cy="6000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Straight Arrow Connector 1038"/>
          <p:cNvCxnSpPr/>
          <p:nvPr/>
        </p:nvCxnSpPr>
        <p:spPr>
          <a:xfrm flipH="1" flipV="1">
            <a:off x="5257800" y="3325092"/>
            <a:ext cx="1676328" cy="1039957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Straight Arrow Connector 1040"/>
          <p:cNvCxnSpPr/>
          <p:nvPr/>
        </p:nvCxnSpPr>
        <p:spPr>
          <a:xfrm flipH="1" flipV="1">
            <a:off x="5029200" y="3460173"/>
            <a:ext cx="1904928" cy="183031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Straight Arrow Connector 1045"/>
          <p:cNvCxnSpPr>
            <a:stCxn id="44" idx="3"/>
          </p:cNvCxnSpPr>
          <p:nvPr/>
        </p:nvCxnSpPr>
        <p:spPr>
          <a:xfrm flipV="1">
            <a:off x="1924050" y="3420038"/>
            <a:ext cx="1562100" cy="1470901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8" name="Straight Arrow Connector 1047"/>
          <p:cNvCxnSpPr>
            <a:stCxn id="1035" idx="3"/>
          </p:cNvCxnSpPr>
          <p:nvPr/>
        </p:nvCxnSpPr>
        <p:spPr>
          <a:xfrm flipV="1">
            <a:off x="1924050" y="3204294"/>
            <a:ext cx="1485900" cy="64077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Straight Arrow Connector 1049"/>
          <p:cNvCxnSpPr>
            <a:stCxn id="45" idx="3"/>
            <a:endCxn id="5" idx="1"/>
          </p:cNvCxnSpPr>
          <p:nvPr/>
        </p:nvCxnSpPr>
        <p:spPr>
          <a:xfrm>
            <a:off x="2133600" y="2564262"/>
            <a:ext cx="1295400" cy="44563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Straight Arrow Connector 1051"/>
          <p:cNvCxnSpPr>
            <a:stCxn id="46" idx="3"/>
          </p:cNvCxnSpPr>
          <p:nvPr/>
        </p:nvCxnSpPr>
        <p:spPr>
          <a:xfrm flipV="1">
            <a:off x="1943100" y="3505200"/>
            <a:ext cx="1790700" cy="240722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981628" y="3633571"/>
            <a:ext cx="1219200" cy="74176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DigiTool</a:t>
            </a:r>
            <a:endParaRPr lang="en-US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6010729" y="4947589"/>
            <a:ext cx="1271227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CONTENTdm</a:t>
            </a:r>
            <a:endParaRPr lang="en-US" dirty="0"/>
          </a:p>
        </p:txBody>
      </p:sp>
      <p:sp>
        <p:nvSpPr>
          <p:cNvPr id="29" name="Flowchart: Merge 28"/>
          <p:cNvSpPr/>
          <p:nvPr/>
        </p:nvSpPr>
        <p:spPr>
          <a:xfrm>
            <a:off x="4000500" y="216850"/>
            <a:ext cx="685800" cy="6858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2" name="Flowchart: Merge 31"/>
          <p:cNvSpPr/>
          <p:nvPr/>
        </p:nvSpPr>
        <p:spPr>
          <a:xfrm>
            <a:off x="4464658" y="976652"/>
            <a:ext cx="685800" cy="6858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3" name="Flowchart: Merge 32"/>
          <p:cNvSpPr/>
          <p:nvPr/>
        </p:nvSpPr>
        <p:spPr>
          <a:xfrm>
            <a:off x="5410164" y="241674"/>
            <a:ext cx="685800" cy="6858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631872" y="457200"/>
            <a:ext cx="1349793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3" idx="3"/>
          </p:cNvCxnSpPr>
          <p:nvPr/>
        </p:nvCxnSpPr>
        <p:spPr>
          <a:xfrm>
            <a:off x="5924514" y="584574"/>
            <a:ext cx="323886" cy="4820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2" idx="3"/>
          </p:cNvCxnSpPr>
          <p:nvPr/>
        </p:nvCxnSpPr>
        <p:spPr>
          <a:xfrm>
            <a:off x="4979008" y="1319552"/>
            <a:ext cx="685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3219486" y="5105400"/>
            <a:ext cx="2305014" cy="1222666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DPLA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18" name="Hexagon 17"/>
          <p:cNvSpPr/>
          <p:nvPr/>
        </p:nvSpPr>
        <p:spPr>
          <a:xfrm>
            <a:off x="7281956" y="3072244"/>
            <a:ext cx="1709643" cy="86591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CONTENTdm</a:t>
            </a:r>
            <a:endParaRPr lang="en-US" sz="1600" dirty="0"/>
          </a:p>
        </p:txBody>
      </p:sp>
      <p:cxnSp>
        <p:nvCxnSpPr>
          <p:cNvPr id="26" name="Elbow Connector 25"/>
          <p:cNvCxnSpPr>
            <a:stCxn id="18" idx="3"/>
          </p:cNvCxnSpPr>
          <p:nvPr/>
        </p:nvCxnSpPr>
        <p:spPr>
          <a:xfrm rot="10800000">
            <a:off x="5306784" y="3235038"/>
            <a:ext cx="1975172" cy="270162"/>
          </a:xfrm>
          <a:prstGeom prst="bentConnector3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2560900" y="900288"/>
            <a:ext cx="1317171" cy="90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MARMOT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3486150" y="1801614"/>
            <a:ext cx="247650" cy="712986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349" y="4155488"/>
            <a:ext cx="1731963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3" name="Elbow Connector 52"/>
          <p:cNvCxnSpPr>
            <a:stCxn id="1026" idx="1"/>
          </p:cNvCxnSpPr>
          <p:nvPr/>
        </p:nvCxnSpPr>
        <p:spPr>
          <a:xfrm rot="10800000">
            <a:off x="4686301" y="3555424"/>
            <a:ext cx="2610049" cy="1045359"/>
          </a:xfrm>
          <a:prstGeom prst="bentConnector3">
            <a:avLst>
              <a:gd name="adj1" fmla="val 97370"/>
            </a:avLst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loud Callout 1"/>
          <p:cNvSpPr/>
          <p:nvPr/>
        </p:nvSpPr>
        <p:spPr>
          <a:xfrm>
            <a:off x="7214755" y="5633388"/>
            <a:ext cx="1776844" cy="996011"/>
          </a:xfrm>
          <a:prstGeom prst="cloudCallout">
            <a:avLst>
              <a:gd name="adj1" fmla="val -144602"/>
              <a:gd name="adj2" fmla="val -16523"/>
            </a:avLst>
          </a:prstGeom>
          <a:solidFill>
            <a:srgbClr val="0070C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DPLA 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2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429000" y="2514600"/>
            <a:ext cx="1828800" cy="9906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Aggregator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w/</a:t>
            </a:r>
            <a:r>
              <a:rPr lang="en-US" sz="2000" dirty="0" err="1" smtClean="0">
                <a:solidFill>
                  <a:schemeClr val="tx1"/>
                </a:solidFill>
              </a:rPr>
              <a:t>wo</a:t>
            </a:r>
            <a:r>
              <a:rPr lang="en-US" sz="2000" dirty="0" smtClean="0">
                <a:solidFill>
                  <a:schemeClr val="tx1"/>
                </a:solidFill>
              </a:rPr>
              <a:t> discovery layer</a:t>
            </a:r>
          </a:p>
        </p:txBody>
      </p:sp>
      <p:sp>
        <p:nvSpPr>
          <p:cNvPr id="7" name="Rectangle 6"/>
          <p:cNvSpPr/>
          <p:nvPr/>
        </p:nvSpPr>
        <p:spPr>
          <a:xfrm>
            <a:off x="2414444" y="248601"/>
            <a:ext cx="1714500" cy="9270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ADR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Islandora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6851176" y="225223"/>
            <a:ext cx="533400" cy="457200"/>
          </a:xfrm>
          <a:prstGeom prst="triangl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11" name="Isosceles Triangle 10"/>
          <p:cNvSpPr/>
          <p:nvPr/>
        </p:nvSpPr>
        <p:spPr>
          <a:xfrm>
            <a:off x="7696200" y="248601"/>
            <a:ext cx="533400" cy="457200"/>
          </a:xfrm>
          <a:prstGeom prst="triangl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7257782" y="927281"/>
            <a:ext cx="533400" cy="457200"/>
          </a:xfrm>
          <a:prstGeom prst="triangl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181600" y="1905000"/>
            <a:ext cx="685800" cy="6858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867400" y="2599385"/>
            <a:ext cx="1333465" cy="70102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SobekCM</a:t>
            </a:r>
            <a:endParaRPr lang="en-US" dirty="0"/>
          </a:p>
        </p:txBody>
      </p:sp>
      <p:cxnSp>
        <p:nvCxnSpPr>
          <p:cNvPr id="1030" name="Straight Arrow Connector 1029"/>
          <p:cNvCxnSpPr>
            <a:stCxn id="7" idx="2"/>
          </p:cNvCxnSpPr>
          <p:nvPr/>
        </p:nvCxnSpPr>
        <p:spPr>
          <a:xfrm>
            <a:off x="3271694" y="1175622"/>
            <a:ext cx="309706" cy="133897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Up-Down Arrow 1032"/>
          <p:cNvSpPr/>
          <p:nvPr/>
        </p:nvSpPr>
        <p:spPr>
          <a:xfrm>
            <a:off x="4065889" y="3633571"/>
            <a:ext cx="533400" cy="1259680"/>
          </a:xfrm>
          <a:prstGeom prst="up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/>
          <p:cNvSpPr/>
          <p:nvPr/>
        </p:nvSpPr>
        <p:spPr>
          <a:xfrm>
            <a:off x="666750" y="3429433"/>
            <a:ext cx="1257300" cy="831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CONTENTdm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66750" y="4475302"/>
            <a:ext cx="1257300" cy="831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Digitool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7200" y="2448742"/>
            <a:ext cx="1676400" cy="8312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Digital Commons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85800" y="5496793"/>
            <a:ext cx="1257300" cy="831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Rockwell Condensed" panose="02060603050405020104" pitchFamily="18" charset="0"/>
              </a:rPr>
              <a:t>?</a:t>
            </a:r>
            <a:endParaRPr lang="en-US" dirty="0">
              <a:solidFill>
                <a:schemeClr val="tx1"/>
              </a:solidFill>
              <a:latin typeface="Rockwell Condensed" panose="02060603050405020104" pitchFamily="18" charset="0"/>
            </a:endParaRPr>
          </a:p>
        </p:txBody>
      </p:sp>
      <p:cxnSp>
        <p:nvCxnSpPr>
          <p:cNvPr id="1037" name="Straight Arrow Connector 1036"/>
          <p:cNvCxnSpPr>
            <a:stCxn id="31" idx="1"/>
            <a:endCxn id="5" idx="3"/>
          </p:cNvCxnSpPr>
          <p:nvPr/>
        </p:nvCxnSpPr>
        <p:spPr>
          <a:xfrm flipH="1">
            <a:off x="5257800" y="2949896"/>
            <a:ext cx="609600" cy="6000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Straight Arrow Connector 1038"/>
          <p:cNvCxnSpPr/>
          <p:nvPr/>
        </p:nvCxnSpPr>
        <p:spPr>
          <a:xfrm flipH="1" flipV="1">
            <a:off x="5257800" y="3325092"/>
            <a:ext cx="1676328" cy="1039957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Straight Arrow Connector 1040"/>
          <p:cNvCxnSpPr/>
          <p:nvPr/>
        </p:nvCxnSpPr>
        <p:spPr>
          <a:xfrm flipH="1" flipV="1">
            <a:off x="5029200" y="3460173"/>
            <a:ext cx="1904928" cy="183031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Straight Arrow Connector 1045"/>
          <p:cNvCxnSpPr>
            <a:stCxn id="44" idx="3"/>
          </p:cNvCxnSpPr>
          <p:nvPr/>
        </p:nvCxnSpPr>
        <p:spPr>
          <a:xfrm flipV="1">
            <a:off x="1924050" y="3420038"/>
            <a:ext cx="1562100" cy="1470901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8" name="Straight Arrow Connector 1047"/>
          <p:cNvCxnSpPr>
            <a:stCxn id="1035" idx="3"/>
          </p:cNvCxnSpPr>
          <p:nvPr/>
        </p:nvCxnSpPr>
        <p:spPr>
          <a:xfrm flipV="1">
            <a:off x="1924050" y="3204294"/>
            <a:ext cx="1485900" cy="64077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Straight Arrow Connector 1049"/>
          <p:cNvCxnSpPr>
            <a:stCxn id="45" idx="3"/>
            <a:endCxn id="5" idx="1"/>
          </p:cNvCxnSpPr>
          <p:nvPr/>
        </p:nvCxnSpPr>
        <p:spPr>
          <a:xfrm>
            <a:off x="2133600" y="2864379"/>
            <a:ext cx="1295400" cy="145521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Straight Arrow Connector 1051"/>
          <p:cNvCxnSpPr>
            <a:stCxn id="46" idx="3"/>
          </p:cNvCxnSpPr>
          <p:nvPr/>
        </p:nvCxnSpPr>
        <p:spPr>
          <a:xfrm flipV="1">
            <a:off x="1943100" y="3505200"/>
            <a:ext cx="1790700" cy="240722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867400" y="3633571"/>
            <a:ext cx="1333428" cy="74176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DigiTool</a:t>
            </a:r>
            <a:endParaRPr lang="en-US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5924514" y="4947589"/>
            <a:ext cx="1394526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CONTENTdm</a:t>
            </a:r>
            <a:endParaRPr lang="en-US" dirty="0"/>
          </a:p>
        </p:txBody>
      </p:sp>
      <p:sp>
        <p:nvSpPr>
          <p:cNvPr id="29" name="Flowchart: Merge 28"/>
          <p:cNvSpPr/>
          <p:nvPr/>
        </p:nvSpPr>
        <p:spPr>
          <a:xfrm>
            <a:off x="5424116" y="940902"/>
            <a:ext cx="685800" cy="6858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2" name="Flowchart: Merge 31"/>
          <p:cNvSpPr/>
          <p:nvPr/>
        </p:nvSpPr>
        <p:spPr>
          <a:xfrm>
            <a:off x="6003935" y="188077"/>
            <a:ext cx="685800" cy="6858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3" name="Flowchart: Merge 32"/>
          <p:cNvSpPr/>
          <p:nvPr/>
        </p:nvSpPr>
        <p:spPr>
          <a:xfrm>
            <a:off x="6278877" y="1028704"/>
            <a:ext cx="685800" cy="6858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219486" y="5105400"/>
            <a:ext cx="2305014" cy="1222666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DPLA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18" name="Hexagon 17"/>
          <p:cNvSpPr/>
          <p:nvPr/>
        </p:nvSpPr>
        <p:spPr>
          <a:xfrm>
            <a:off x="7281956" y="3072244"/>
            <a:ext cx="1709643" cy="86591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CONTENTdm</a:t>
            </a:r>
            <a:endParaRPr lang="en-US" sz="1600" dirty="0"/>
          </a:p>
        </p:txBody>
      </p:sp>
      <p:cxnSp>
        <p:nvCxnSpPr>
          <p:cNvPr id="26" name="Elbow Connector 25"/>
          <p:cNvCxnSpPr>
            <a:stCxn id="18" idx="3"/>
          </p:cNvCxnSpPr>
          <p:nvPr/>
        </p:nvCxnSpPr>
        <p:spPr>
          <a:xfrm rot="10800000">
            <a:off x="5306784" y="3235038"/>
            <a:ext cx="1975172" cy="270162"/>
          </a:xfrm>
          <a:prstGeom prst="bentConnector3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457200" y="1045060"/>
            <a:ext cx="1676400" cy="90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MARMOT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101559" y="1745243"/>
            <a:ext cx="1384591" cy="854142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349" y="4155488"/>
            <a:ext cx="1731963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3" name="Elbow Connector 52"/>
          <p:cNvCxnSpPr>
            <a:stCxn id="1026" idx="1"/>
          </p:cNvCxnSpPr>
          <p:nvPr/>
        </p:nvCxnSpPr>
        <p:spPr>
          <a:xfrm rot="10800000">
            <a:off x="4686301" y="3555424"/>
            <a:ext cx="2610049" cy="1045359"/>
          </a:xfrm>
          <a:prstGeom prst="bentConnector3">
            <a:avLst>
              <a:gd name="adj1" fmla="val 97370"/>
            </a:avLst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824296" y="530977"/>
            <a:ext cx="1095393" cy="91644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CMS/DAM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32" idx="1"/>
          </p:cNvCxnSpPr>
          <p:nvPr/>
        </p:nvCxnSpPr>
        <p:spPr>
          <a:xfrm flipH="1">
            <a:off x="4800600" y="530977"/>
            <a:ext cx="1374785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9" idx="1"/>
          </p:cNvCxnSpPr>
          <p:nvPr/>
        </p:nvCxnSpPr>
        <p:spPr>
          <a:xfrm flipH="1" flipV="1">
            <a:off x="4919689" y="1155881"/>
            <a:ext cx="675877" cy="1279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9" idx="1"/>
            <a:endCxn id="6" idx="6"/>
          </p:cNvCxnSpPr>
          <p:nvPr/>
        </p:nvCxnSpPr>
        <p:spPr>
          <a:xfrm flipH="1">
            <a:off x="4919689" y="453823"/>
            <a:ext cx="2064837" cy="5353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1" idx="1"/>
            <a:endCxn id="6" idx="6"/>
          </p:cNvCxnSpPr>
          <p:nvPr/>
        </p:nvCxnSpPr>
        <p:spPr>
          <a:xfrm flipH="1">
            <a:off x="4919689" y="477201"/>
            <a:ext cx="2909861" cy="511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6" idx="6"/>
          </p:cNvCxnSpPr>
          <p:nvPr/>
        </p:nvCxnSpPr>
        <p:spPr>
          <a:xfrm flipH="1" flipV="1">
            <a:off x="4919689" y="989200"/>
            <a:ext cx="1454930" cy="2946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2" idx="1"/>
            <a:endCxn id="6" idx="6"/>
          </p:cNvCxnSpPr>
          <p:nvPr/>
        </p:nvCxnSpPr>
        <p:spPr>
          <a:xfrm flipH="1" flipV="1">
            <a:off x="4919689" y="989200"/>
            <a:ext cx="2471443" cy="1666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loud Callout 41"/>
          <p:cNvSpPr/>
          <p:nvPr/>
        </p:nvSpPr>
        <p:spPr>
          <a:xfrm>
            <a:off x="7214755" y="5633388"/>
            <a:ext cx="1776844" cy="996011"/>
          </a:xfrm>
          <a:prstGeom prst="cloudCallout">
            <a:avLst>
              <a:gd name="adj1" fmla="val -144602"/>
              <a:gd name="adj2" fmla="val -16523"/>
            </a:avLst>
          </a:prstGeom>
          <a:solidFill>
            <a:srgbClr val="0070C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DPLA 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74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7459" y="735386"/>
            <a:ext cx="2095500" cy="10287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ADR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Islandora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30" name="Straight Arrow Connector 1029"/>
          <p:cNvCxnSpPr/>
          <p:nvPr/>
        </p:nvCxnSpPr>
        <p:spPr>
          <a:xfrm>
            <a:off x="2662960" y="1524000"/>
            <a:ext cx="1024998" cy="120043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Rectangle 1034"/>
          <p:cNvSpPr/>
          <p:nvPr/>
        </p:nvSpPr>
        <p:spPr>
          <a:xfrm>
            <a:off x="685800" y="3460175"/>
            <a:ext cx="1524000" cy="831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CONTENTdm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67458" y="2014409"/>
            <a:ext cx="2095501" cy="10335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Digital Commons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85800" y="4481947"/>
            <a:ext cx="1257300" cy="831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85800" y="5496793"/>
            <a:ext cx="1257300" cy="831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046" name="Straight Arrow Connector 1045"/>
          <p:cNvCxnSpPr>
            <a:endCxn id="2" idx="1"/>
          </p:cNvCxnSpPr>
          <p:nvPr/>
        </p:nvCxnSpPr>
        <p:spPr>
          <a:xfrm flipV="1">
            <a:off x="2658973" y="2181122"/>
            <a:ext cx="1024999" cy="443933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8" name="Straight Arrow Connector 1047"/>
          <p:cNvCxnSpPr>
            <a:stCxn id="1035" idx="3"/>
          </p:cNvCxnSpPr>
          <p:nvPr/>
        </p:nvCxnSpPr>
        <p:spPr>
          <a:xfrm flipV="1">
            <a:off x="2209800" y="2971800"/>
            <a:ext cx="1478158" cy="90401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Straight Arrow Connector 1049"/>
          <p:cNvCxnSpPr>
            <a:stCxn id="45" idx="3"/>
          </p:cNvCxnSpPr>
          <p:nvPr/>
        </p:nvCxnSpPr>
        <p:spPr>
          <a:xfrm flipV="1">
            <a:off x="1943100" y="3215718"/>
            <a:ext cx="2095500" cy="168186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Straight Arrow Connector 1051"/>
          <p:cNvCxnSpPr>
            <a:stCxn id="46" idx="3"/>
          </p:cNvCxnSpPr>
          <p:nvPr/>
        </p:nvCxnSpPr>
        <p:spPr>
          <a:xfrm flipV="1">
            <a:off x="1943101" y="3235036"/>
            <a:ext cx="2688771" cy="267739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3683972" y="1188472"/>
            <a:ext cx="3048000" cy="19853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Mountain West Digital Library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4677923" y="3179972"/>
            <a:ext cx="533400" cy="213324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429000" y="5313220"/>
            <a:ext cx="2286000" cy="131618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DPLA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2054" idx="1"/>
          </p:cNvCxnSpPr>
          <p:nvPr/>
        </p:nvCxnSpPr>
        <p:spPr>
          <a:xfrm flipH="1" flipV="1">
            <a:off x="6324601" y="3235036"/>
            <a:ext cx="519482" cy="57835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051" idx="1"/>
          </p:cNvCxnSpPr>
          <p:nvPr/>
        </p:nvCxnSpPr>
        <p:spPr>
          <a:xfrm flipH="1" flipV="1">
            <a:off x="5653290" y="3179972"/>
            <a:ext cx="1291421" cy="166471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584342" y="1048079"/>
            <a:ext cx="811828" cy="32352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053" idx="1"/>
          </p:cNvCxnSpPr>
          <p:nvPr/>
        </p:nvCxnSpPr>
        <p:spPr>
          <a:xfrm flipH="1" flipV="1">
            <a:off x="6735958" y="2014409"/>
            <a:ext cx="471169" cy="9893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5105400" y="3179972"/>
            <a:ext cx="1630558" cy="24588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711" y="4481947"/>
            <a:ext cx="1243013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127" y="608739"/>
            <a:ext cx="1731963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127" y="1668054"/>
            <a:ext cx="1731963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083" y="3460175"/>
            <a:ext cx="1493837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397" y="5546795"/>
            <a:ext cx="1493837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529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145</Words>
  <Application>Microsoft Office PowerPoint</Application>
  <PresentationFormat>On-screen Show (4:3)</PresentationFormat>
  <Paragraphs>94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Sharing Colorado’s Unique Collections</vt:lpstr>
      <vt:lpstr>Who Are the Players…</vt:lpstr>
      <vt:lpstr>What Are the Tools…</vt:lpstr>
      <vt:lpstr>PowerPoint Presentation</vt:lpstr>
      <vt:lpstr>PowerPoint Presentation</vt:lpstr>
      <vt:lpstr>PowerPoint Presentation</vt:lpstr>
    </vt:vector>
  </TitlesOfParts>
  <Company>CDE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Colorado’s Unique Collections</dc:title>
  <dc:creator>Harper, Regan</dc:creator>
  <cp:lastModifiedBy>Rose Nelson</cp:lastModifiedBy>
  <cp:revision>9</cp:revision>
  <dcterms:created xsi:type="dcterms:W3CDTF">2014-11-13T05:43:41Z</dcterms:created>
  <dcterms:modified xsi:type="dcterms:W3CDTF">2014-11-21T17:17:12Z</dcterms:modified>
</cp:coreProperties>
</file>