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3" r:id="rId2"/>
    <p:sldId id="278" r:id="rId3"/>
    <p:sldId id="258" r:id="rId4"/>
    <p:sldId id="264" r:id="rId5"/>
    <p:sldId id="265" r:id="rId6"/>
    <p:sldId id="268" r:id="rId7"/>
    <p:sldId id="266" r:id="rId8"/>
    <p:sldId id="282" r:id="rId9"/>
    <p:sldId id="269" r:id="rId10"/>
    <p:sldId id="274" r:id="rId11"/>
    <p:sldId id="284" r:id="rId12"/>
    <p:sldId id="260" r:id="rId13"/>
    <p:sldId id="261" r:id="rId14"/>
    <p:sldId id="285" r:id="rId15"/>
    <p:sldId id="262" r:id="rId16"/>
    <p:sldId id="286" r:id="rId17"/>
    <p:sldId id="287" r:id="rId18"/>
    <p:sldId id="288" r:id="rId19"/>
    <p:sldId id="291" r:id="rId20"/>
    <p:sldId id="290" r:id="rId21"/>
    <p:sldId id="292" r:id="rId22"/>
    <p:sldId id="294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4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28" autoAdjust="0"/>
  </p:normalViewPr>
  <p:slideViewPr>
    <p:cSldViewPr>
      <p:cViewPr varScale="1">
        <p:scale>
          <a:sx n="81" d="100"/>
          <a:sy n="81" d="100"/>
        </p:scale>
        <p:origin x="-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DirectorsMeeting\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elphi\users\Rose\Prospector_Preconference\Prospector_Bib_Items_thru_20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DirectorsMeeting\LendingGraphCalendarYe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DirectorsMeeting\FulfillmentsNov2012-Oct2013.tx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lphi\users\Rose\ProspectorDirectorsMeeting\FulfillmentsNov2012-Oct2013.tx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53824"/>
        <c:axId val="71056000"/>
      </c:barChart>
      <c:catAx>
        <c:axId val="7065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71056000"/>
        <c:crosses val="autoZero"/>
        <c:auto val="1"/>
        <c:lblAlgn val="ctr"/>
        <c:lblOffset val="100"/>
        <c:noMultiLvlLbl val="0"/>
      </c:catAx>
      <c:valAx>
        <c:axId val="710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Sheet1!$B$3:$B$5</c:f>
              <c:strCache>
                <c:ptCount val="3"/>
                <c:pt idx="0">
                  <c:v>Academic </c:v>
                </c:pt>
                <c:pt idx="1">
                  <c:v>Public </c:v>
                </c:pt>
                <c:pt idx="2">
                  <c:v>Special</c:v>
                </c:pt>
              </c:strCache>
            </c:strRef>
          </c:cat>
          <c:val>
            <c:numRef>
              <c:f>Sheet1!$C$3:$C$5</c:f>
              <c:numCache>
                <c:formatCode>#,##0</c:formatCode>
                <c:ptCount val="3"/>
                <c:pt idx="0" formatCode="General">
                  <c:v>17</c:v>
                </c:pt>
                <c:pt idx="1">
                  <c:v>21</c:v>
                </c:pt>
                <c:pt idx="2" formatCode="General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72000"/>
        <c:axId val="81873536"/>
      </c:barChart>
      <c:catAx>
        <c:axId val="818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1873536"/>
        <c:crosses val="autoZero"/>
        <c:auto val="1"/>
        <c:lblAlgn val="ctr"/>
        <c:lblOffset val="100"/>
        <c:noMultiLvlLbl val="0"/>
      </c:catAx>
      <c:valAx>
        <c:axId val="8187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87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3936351706036745"/>
          <c:w val="0.68456802274715656"/>
          <c:h val="0.694817366579177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Bib Records</c:v>
                </c:pt>
              </c:strCache>
            </c:strRef>
          </c:tx>
          <c:invertIfNegative val="0"/>
          <c:cat>
            <c:numRef>
              <c:f>Sheet1!$B$1:$P$1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3.5</c:v>
                </c:pt>
                <c:pt idx="1">
                  <c:v>4</c:v>
                </c:pt>
                <c:pt idx="2">
                  <c:v>4.16</c:v>
                </c:pt>
                <c:pt idx="3">
                  <c:v>4.3</c:v>
                </c:pt>
                <c:pt idx="4">
                  <c:v>4.5999999999999996</c:v>
                </c:pt>
                <c:pt idx="5">
                  <c:v>6</c:v>
                </c:pt>
                <c:pt idx="6">
                  <c:v>6.3</c:v>
                </c:pt>
                <c:pt idx="7">
                  <c:v>7.1</c:v>
                </c:pt>
                <c:pt idx="8">
                  <c:v>7.5</c:v>
                </c:pt>
                <c:pt idx="9">
                  <c:v>8.4</c:v>
                </c:pt>
                <c:pt idx="10">
                  <c:v>8.6</c:v>
                </c:pt>
                <c:pt idx="11">
                  <c:v>9.8000000000000007</c:v>
                </c:pt>
                <c:pt idx="12">
                  <c:v>10.9</c:v>
                </c:pt>
                <c:pt idx="13">
                  <c:v>11.06</c:v>
                </c:pt>
                <c:pt idx="14">
                  <c:v>12.63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Records</c:v>
                </c:pt>
              </c:strCache>
            </c:strRef>
          </c:tx>
          <c:invertIfNegative val="0"/>
          <c:cat>
            <c:numRef>
              <c:f>Sheet1!$B$1:$P$1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8.1</c:v>
                </c:pt>
                <c:pt idx="1">
                  <c:v>11.5</c:v>
                </c:pt>
                <c:pt idx="2">
                  <c:v>12.37</c:v>
                </c:pt>
                <c:pt idx="3">
                  <c:v>13.4</c:v>
                </c:pt>
                <c:pt idx="4">
                  <c:v>15.1</c:v>
                </c:pt>
                <c:pt idx="5">
                  <c:v>18</c:v>
                </c:pt>
                <c:pt idx="6">
                  <c:v>19.3</c:v>
                </c:pt>
                <c:pt idx="7">
                  <c:v>23</c:v>
                </c:pt>
                <c:pt idx="8">
                  <c:v>23.4</c:v>
                </c:pt>
                <c:pt idx="9">
                  <c:v>24.8</c:v>
                </c:pt>
                <c:pt idx="10">
                  <c:v>25.5</c:v>
                </c:pt>
                <c:pt idx="11">
                  <c:v>26.9</c:v>
                </c:pt>
                <c:pt idx="12">
                  <c:v>29.5</c:v>
                </c:pt>
                <c:pt idx="13">
                  <c:v>28.1</c:v>
                </c:pt>
                <c:pt idx="14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603712"/>
        <c:axId val="111605248"/>
        <c:axId val="0"/>
      </c:bar3DChart>
      <c:catAx>
        <c:axId val="1116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605248"/>
        <c:crosses val="autoZero"/>
        <c:auto val="1"/>
        <c:lblAlgn val="ctr"/>
        <c:lblOffset val="100"/>
        <c:noMultiLvlLbl val="0"/>
      </c:catAx>
      <c:valAx>
        <c:axId val="11160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03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baseline="0">
                <a:effectLst/>
              </a:rPr>
              <a:t>Prospector Fulfillments by Calendar Year </a:t>
            </a:r>
          </a:p>
          <a:p>
            <a:pPr>
              <a:defRPr/>
            </a:pPr>
            <a:r>
              <a:rPr lang="en-US" sz="1200" b="1" baseline="0">
                <a:effectLst/>
              </a:rPr>
              <a:t>2008-2013</a:t>
            </a:r>
            <a:endParaRPr lang="en-US" sz="1800" b="1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Lends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Sheet1!$B$7:$B$12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 est.</c:v>
                </c:pt>
              </c:strCache>
            </c:strRef>
          </c:cat>
          <c:val>
            <c:numRef>
              <c:f>Sheet1!$C$7:$C$12</c:f>
              <c:numCache>
                <c:formatCode>#,##0</c:formatCode>
                <c:ptCount val="6"/>
                <c:pt idx="0">
                  <c:v>500814</c:v>
                </c:pt>
                <c:pt idx="1">
                  <c:v>541571</c:v>
                </c:pt>
                <c:pt idx="2">
                  <c:v>576037</c:v>
                </c:pt>
                <c:pt idx="3">
                  <c:v>557305</c:v>
                </c:pt>
                <c:pt idx="4">
                  <c:v>581969</c:v>
                </c:pt>
                <c:pt idx="5">
                  <c:v>577164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810240"/>
        <c:axId val="112812032"/>
      </c:barChart>
      <c:catAx>
        <c:axId val="1128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812032"/>
        <c:crosses val="autoZero"/>
        <c:auto val="1"/>
        <c:lblAlgn val="ctr"/>
        <c:lblOffset val="100"/>
        <c:noMultiLvlLbl val="0"/>
      </c:catAx>
      <c:valAx>
        <c:axId val="112812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281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Top Lenders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Lends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JCPL</c:v>
                </c:pt>
                <c:pt idx="1">
                  <c:v>ALD</c:v>
                </c:pt>
                <c:pt idx="2">
                  <c:v>CU-Boulder</c:v>
                </c:pt>
                <c:pt idx="3">
                  <c:v>PRPLD</c:v>
                </c:pt>
                <c:pt idx="4">
                  <c:v>UWY</c:v>
                </c:pt>
                <c:pt idx="5">
                  <c:v>Boulder </c:v>
                </c:pt>
                <c:pt idx="6">
                  <c:v>Aurora</c:v>
                </c:pt>
                <c:pt idx="7">
                  <c:v>DU</c:v>
                </c:pt>
                <c:pt idx="8">
                  <c:v>Broomfield</c:v>
                </c:pt>
                <c:pt idx="9">
                  <c:v>CSU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80217</c:v>
                </c:pt>
                <c:pt idx="1">
                  <c:v>72451</c:v>
                </c:pt>
                <c:pt idx="2">
                  <c:v>54727</c:v>
                </c:pt>
                <c:pt idx="3">
                  <c:v>51297</c:v>
                </c:pt>
                <c:pt idx="4">
                  <c:v>34531</c:v>
                </c:pt>
                <c:pt idx="5">
                  <c:v>33991</c:v>
                </c:pt>
                <c:pt idx="6">
                  <c:v>28002</c:v>
                </c:pt>
                <c:pt idx="7">
                  <c:v>16339</c:v>
                </c:pt>
                <c:pt idx="8">
                  <c:v>14034</c:v>
                </c:pt>
                <c:pt idx="9">
                  <c:v>13710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841088"/>
        <c:axId val="112842624"/>
      </c:barChart>
      <c:catAx>
        <c:axId val="11284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2842624"/>
        <c:crosses val="autoZero"/>
        <c:auto val="1"/>
        <c:lblAlgn val="ctr"/>
        <c:lblOffset val="100"/>
        <c:noMultiLvlLbl val="0"/>
      </c:catAx>
      <c:valAx>
        <c:axId val="11284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84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Top Borrowers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Borrows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Sheet1!$D$2:$D$11</c:f>
              <c:strCache>
                <c:ptCount val="10"/>
                <c:pt idx="0">
                  <c:v>ALD*</c:v>
                </c:pt>
                <c:pt idx="1">
                  <c:v>PRPLD*</c:v>
                </c:pt>
                <c:pt idx="2">
                  <c:v>JCPL*</c:v>
                </c:pt>
                <c:pt idx="3">
                  <c:v>Aurora</c:v>
                </c:pt>
                <c:pt idx="4">
                  <c:v>BPL</c:v>
                </c:pt>
                <c:pt idx="5">
                  <c:v>CSU*</c:v>
                </c:pt>
                <c:pt idx="6">
                  <c:v>Mesa Public</c:v>
                </c:pt>
                <c:pt idx="7">
                  <c:v>DU*</c:v>
                </c:pt>
                <c:pt idx="8">
                  <c:v>CU-Boulder*</c:v>
                </c:pt>
                <c:pt idx="9">
                  <c:v>Auraria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95307</c:v>
                </c:pt>
                <c:pt idx="1">
                  <c:v>91116</c:v>
                </c:pt>
                <c:pt idx="2">
                  <c:v>81721</c:v>
                </c:pt>
                <c:pt idx="3">
                  <c:v>43873</c:v>
                </c:pt>
                <c:pt idx="4">
                  <c:v>33970</c:v>
                </c:pt>
                <c:pt idx="5">
                  <c:v>23074</c:v>
                </c:pt>
                <c:pt idx="6">
                  <c:v>20156</c:v>
                </c:pt>
                <c:pt idx="7">
                  <c:v>19352</c:v>
                </c:pt>
                <c:pt idx="8">
                  <c:v>18464</c:v>
                </c:pt>
                <c:pt idx="9">
                  <c:v>17485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8528"/>
        <c:axId val="4280320"/>
      </c:barChart>
      <c:catAx>
        <c:axId val="427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4280320"/>
        <c:crosses val="autoZero"/>
        <c:auto val="1"/>
        <c:lblAlgn val="ctr"/>
        <c:lblOffset val="100"/>
        <c:noMultiLvlLbl val="0"/>
      </c:catAx>
      <c:valAx>
        <c:axId val="42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Visits</a:t>
            </a:r>
            <a:r>
              <a:rPr lang="en-US" baseline="0" dirty="0"/>
              <a:t> </a:t>
            </a:r>
            <a:r>
              <a:rPr lang="en-US" baseline="0" dirty="0" smtClean="0"/>
              <a:t>to Prospector</a:t>
            </a:r>
            <a:endParaRPr lang="en-US" dirty="0"/>
          </a:p>
        </c:rich>
      </c:tx>
      <c:layout>
        <c:manualLayout>
          <c:xMode val="edge"/>
          <c:yMode val="edge"/>
          <c:x val="0.22574300087489066"/>
          <c:y val="2.777777777777777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Visits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Desktop 92%</c:v>
                </c:pt>
                <c:pt idx="1">
                  <c:v>Tablet 5%</c:v>
                </c:pt>
                <c:pt idx="2">
                  <c:v>Mobile 3%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026413071605481"/>
          <c:y val="0.44066545035529098"/>
          <c:w val="0.22565136224169163"/>
          <c:h val="0.223140323922924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0.14311</cdr:x>
      <cdr:y>0</cdr:y>
    </cdr:from>
    <cdr:to>
      <cdr:x>0.84452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525" y="0"/>
          <a:ext cx="3781425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/>
            <a:t>Per</a:t>
          </a:r>
          <a:r>
            <a:rPr lang="en-US" sz="1400" b="1" baseline="0"/>
            <a:t> Million </a:t>
          </a:r>
          <a:r>
            <a:rPr lang="en-US" sz="1400" b="1"/>
            <a:t>records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0CB29-879F-4C65-B77D-A86DF4C62462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7F428-7C21-47C5-927A-1184D174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DFD52-256D-4F78-897C-690E87B91B9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274D6-39E2-4172-97E4-7F26F372E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74D6-39E2-4172-97E4-7F26F372E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2643-2667-4348-A456-EB4CBA239B69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0129-B8D0-4A49-BBC8-EA11C2FB01EB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862E-8852-4E60-8D4C-ECDEC4F1CD77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21A6-5D8D-4AC7-B1D3-B6E9988C8FBC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0E2-9E29-44E4-89DE-DF5FC1FAC225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6EE6-5D85-4F68-9127-1536546524B4}" type="datetime1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4CB-6A1A-43F8-BE02-85DE9E3B5A39}" type="datetime1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F578-01B6-4F48-8613-4E8FA849E631}" type="datetime1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4ED-3DE2-47E0-A068-125AC97C852D}" type="datetime1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76C2-208E-4654-AA10-418207AF6984}" type="datetime1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45CE-8407-4927-B5A3-2BAE2B746983}" type="datetime1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A8BB3DB-D584-46C5-9A1F-469EF63C6A08}" type="datetime1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73765"/>
            <a:ext cx="1933575" cy="23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6886"/>
            <a:ext cx="1462383" cy="50261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163" y="1371600"/>
            <a:ext cx="7543800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Prospector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42975" y="2819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Director’s Meeting </a:t>
            </a:r>
          </a:p>
          <a:p>
            <a:pPr marL="0" indent="0" algn="ctr">
              <a:buNone/>
            </a:pPr>
            <a:r>
              <a:rPr lang="en-US" b="1" dirty="0" smtClean="0"/>
              <a:t>10-31-2013</a:t>
            </a:r>
          </a:p>
          <a:p>
            <a:pPr marL="0" indent="0" algn="ctr">
              <a:buNone/>
            </a:pPr>
            <a:r>
              <a:rPr lang="en-US" b="1" dirty="0" smtClean="0"/>
              <a:t>Rose Nelson-Assistant </a:t>
            </a:r>
            <a:r>
              <a:rPr lang="en-US" b="1" dirty="0" smtClean="0"/>
              <a:t>Director</a:t>
            </a:r>
          </a:p>
          <a:p>
            <a:pPr marL="0" indent="0" algn="ctr">
              <a:buNone/>
            </a:pPr>
            <a:r>
              <a:rPr lang="en-US" b="1" dirty="0" smtClean="0"/>
              <a:t>CO Alliance of Research Libraries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0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Top lenders and borrowers </a:t>
            </a:r>
            <a:r>
              <a:rPr lang="en-US" sz="3000" dirty="0" smtClean="0"/>
              <a:t>11/12-10/13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48668"/>
              </p:ext>
            </p:extLst>
          </p:nvPr>
        </p:nvGraphicFramePr>
        <p:xfrm>
          <a:off x="1524000" y="1219200"/>
          <a:ext cx="533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6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Top lenders and borrowers 11/12-10/13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64206"/>
              </p:ext>
            </p:extLst>
          </p:nvPr>
        </p:nvGraphicFramePr>
        <p:xfrm>
          <a:off x="1066800" y="1066800"/>
          <a:ext cx="6248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04059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*-also a top lender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Google Analytics  </a:t>
            </a:r>
            <a:r>
              <a:rPr lang="en-US" sz="3000" dirty="0" smtClean="0"/>
              <a:t>Visits</a:t>
            </a:r>
            <a:r>
              <a:rPr lang="en-US" sz="3000" dirty="0" smtClean="0"/>
              <a:t>: 11/12-10/13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5790" r="1016" b="20326"/>
          <a:stretch>
            <a:fillRect/>
          </a:stretch>
        </p:blipFill>
        <p:spPr bwMode="auto">
          <a:xfrm>
            <a:off x="1295401" y="690514"/>
            <a:ext cx="6842440" cy="44910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Access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2641600" cy="198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2362200"/>
            <a:ext cx="3713018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Visits by device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019452"/>
              </p:ext>
            </p:extLst>
          </p:nvPr>
        </p:nvGraphicFramePr>
        <p:xfrm>
          <a:off x="1600200" y="1295400"/>
          <a:ext cx="5410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5334000"/>
            <a:ext cx="7848599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Mobile Devices Accessing Prospector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24600"/>
            <a:ext cx="2238375" cy="2771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16163" r="1592" b="14712"/>
          <a:stretch/>
        </p:blipFill>
        <p:spPr bwMode="auto">
          <a:xfrm>
            <a:off x="838200" y="527101"/>
            <a:ext cx="7010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3505200"/>
          </a:xfrm>
        </p:spPr>
        <p:txBody>
          <a:bodyPr anchor="t"/>
          <a:lstStyle/>
          <a:p>
            <a:r>
              <a:rPr lang="en-US" dirty="0" smtClean="0"/>
              <a:t>Denver Public Library adds close to 800,000 items </a:t>
            </a:r>
          </a:p>
          <a:p>
            <a:r>
              <a:rPr lang="en-US" dirty="0" smtClean="0"/>
              <a:t>58% of items are unique </a:t>
            </a:r>
          </a:p>
          <a:p>
            <a:r>
              <a:rPr lang="en-US" dirty="0" smtClean="0"/>
              <a:t>Test borrowing and lending right now</a:t>
            </a:r>
          </a:p>
          <a:p>
            <a:r>
              <a:rPr lang="en-US" dirty="0" smtClean="0"/>
              <a:t>Hope to go live in mid-November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Longmont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43800" cy="3886200"/>
          </a:xfrm>
        </p:spPr>
        <p:txBody>
          <a:bodyPr anchor="t"/>
          <a:lstStyle/>
          <a:p>
            <a:r>
              <a:rPr lang="en-US" dirty="0" smtClean="0"/>
              <a:t>Live April 2012</a:t>
            </a:r>
          </a:p>
          <a:p>
            <a:r>
              <a:rPr lang="en-US" dirty="0" err="1" smtClean="0"/>
              <a:t>SirsiDynix</a:t>
            </a:r>
            <a:r>
              <a:rPr lang="en-US" dirty="0" smtClean="0"/>
              <a:t> use DCB to connect to INN-Reach</a:t>
            </a:r>
          </a:p>
          <a:p>
            <a:r>
              <a:rPr lang="en-US" dirty="0" smtClean="0"/>
              <a:t>Single library no branches</a:t>
            </a:r>
          </a:p>
          <a:p>
            <a:r>
              <a:rPr lang="en-US" dirty="0" smtClean="0"/>
              <a:t>Adds over 231,000 bib records to </a:t>
            </a:r>
            <a:r>
              <a:rPr lang="en-US" dirty="0" smtClean="0"/>
              <a:t>Prospector</a:t>
            </a:r>
          </a:p>
          <a:p>
            <a:r>
              <a:rPr lang="en-US" dirty="0" smtClean="0"/>
              <a:t>Net lender in Prospector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Prospector Everywhere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43800" cy="3886200"/>
          </a:xfrm>
        </p:spPr>
        <p:txBody>
          <a:bodyPr anchor="t"/>
          <a:lstStyle/>
          <a:p>
            <a:r>
              <a:rPr lang="en-US" dirty="0" smtClean="0"/>
              <a:t>MARC </a:t>
            </a:r>
            <a:r>
              <a:rPr lang="en-US" dirty="0" smtClean="0"/>
              <a:t>export </a:t>
            </a:r>
            <a:r>
              <a:rPr lang="en-US" dirty="0" smtClean="0"/>
              <a:t>of Prospector database</a:t>
            </a:r>
            <a:endParaRPr lang="en-US" dirty="0" smtClean="0"/>
          </a:p>
          <a:p>
            <a:r>
              <a:rPr lang="en-US" dirty="0" smtClean="0"/>
              <a:t>Harvests by discovery interfaces-Summon and EDS, available to others</a:t>
            </a:r>
          </a:p>
          <a:p>
            <a:r>
              <a:rPr lang="en-US" dirty="0" smtClean="0"/>
              <a:t>Search from discovery links back to Prospector to authenticate and place hold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69745"/>
            <a:ext cx="6248400" cy="49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3158135"/>
            <a:ext cx="342900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289745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Click on search result from within Summon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Prospector Update 2013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685800"/>
            <a:ext cx="75438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Prospector </a:t>
            </a:r>
            <a:r>
              <a:rPr lang="en-US" dirty="0"/>
              <a:t>by the numbers</a:t>
            </a:r>
          </a:p>
          <a:p>
            <a:r>
              <a:rPr lang="en-US" dirty="0"/>
              <a:t>Denver Public Library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Longmont Public Library update</a:t>
            </a:r>
            <a:endParaRPr lang="en-US" dirty="0"/>
          </a:p>
          <a:p>
            <a:r>
              <a:rPr lang="en-US" dirty="0" smtClean="0"/>
              <a:t>Prospector Everywhere</a:t>
            </a:r>
            <a:endParaRPr lang="en-US" dirty="0"/>
          </a:p>
          <a:p>
            <a:r>
              <a:rPr lang="en-US" dirty="0"/>
              <a:t>Peer-to-Peer with Mobius consortium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73765"/>
            <a:ext cx="1933575" cy="23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6886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8524" r="13673" b="4108"/>
          <a:stretch/>
        </p:blipFill>
        <p:spPr bwMode="auto">
          <a:xfrm>
            <a:off x="1524000" y="990600"/>
            <a:ext cx="5386939" cy="4956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286000" y="4114800"/>
            <a:ext cx="342900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53765" y="47196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 record in Summon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34347"/>
          <a:stretch/>
        </p:blipFill>
        <p:spPr bwMode="auto">
          <a:xfrm>
            <a:off x="914400" y="1676400"/>
            <a:ext cx="6991350" cy="3085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838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Link to Prospector to request item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2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Peer-to-Peer with Mobius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735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/>
          <a:lstStyle/>
          <a:p>
            <a:r>
              <a:rPr lang="en-US" dirty="0" smtClean="0"/>
              <a:t>What is Mobius?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57210"/>
            <a:ext cx="7543800" cy="3581400"/>
          </a:xfrm>
        </p:spPr>
        <p:txBody>
          <a:bodyPr/>
          <a:lstStyle/>
          <a:p>
            <a:r>
              <a:rPr lang="en-US" dirty="0" smtClean="0"/>
              <a:t>INN-Reach consortium in Missouri </a:t>
            </a:r>
          </a:p>
          <a:p>
            <a:r>
              <a:rPr lang="en-US" dirty="0" smtClean="0"/>
              <a:t>Non-profit 501c3</a:t>
            </a:r>
          </a:p>
          <a:p>
            <a:r>
              <a:rPr lang="en-US" dirty="0" smtClean="0"/>
              <a:t>61 academic libraries </a:t>
            </a:r>
          </a:p>
          <a:p>
            <a:r>
              <a:rPr lang="en-US" dirty="0" smtClean="0"/>
              <a:t>4 public </a:t>
            </a:r>
          </a:p>
          <a:p>
            <a:r>
              <a:rPr lang="en-US" dirty="0" smtClean="0"/>
              <a:t>2 special</a:t>
            </a:r>
          </a:p>
          <a:p>
            <a:r>
              <a:rPr lang="en-US" dirty="0" smtClean="0"/>
              <a:t>Actively seeking more public libraries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Considerations of </a:t>
            </a:r>
            <a:br>
              <a:rPr lang="en-US" dirty="0" smtClean="0"/>
            </a:br>
            <a:r>
              <a:rPr lang="en-US" dirty="0" smtClean="0"/>
              <a:t>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</a:p>
          <a:p>
            <a:r>
              <a:rPr lang="en-US" dirty="0" smtClean="0"/>
              <a:t>Courier</a:t>
            </a:r>
          </a:p>
          <a:p>
            <a:r>
              <a:rPr lang="en-US" dirty="0" smtClean="0"/>
              <a:t>Technology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248400" cy="49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3246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67200" y="12192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38200"/>
            <a:ext cx="6210300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85950" y="1676400"/>
            <a:ext cx="215265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5" y="685800"/>
            <a:ext cx="5791200" cy="46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276600" y="2673252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235594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SearchOhio</a:t>
            </a:r>
            <a:r>
              <a:rPr lang="en-US" dirty="0" smtClean="0"/>
              <a:t> Libraries in drop down 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 bwMode="auto">
          <a:xfrm>
            <a:off x="1905000" y="609600"/>
            <a:ext cx="6047874" cy="4665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89938" y="155448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Participating Libraries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6091985"/>
              </p:ext>
            </p:extLst>
          </p:nvPr>
        </p:nvGraphicFramePr>
        <p:xfrm>
          <a:off x="1676400" y="1143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864777"/>
              </p:ext>
            </p:extLst>
          </p:nvPr>
        </p:nvGraphicFramePr>
        <p:xfrm>
          <a:off x="1371600" y="1295400"/>
          <a:ext cx="6324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8" y="6336886"/>
            <a:ext cx="1462383" cy="50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73765"/>
            <a:ext cx="1933575" cy="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"/>
          <a:stretch/>
        </p:blipFill>
        <p:spPr bwMode="auto">
          <a:xfrm>
            <a:off x="1676399" y="990601"/>
            <a:ext cx="5966661" cy="4601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990600" y="457200"/>
            <a:ext cx="6629400" cy="509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76500" y="301439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27857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OhioLINK</a:t>
            </a:r>
            <a:r>
              <a:rPr lang="en-US" dirty="0" smtClean="0"/>
              <a:t> Libraries in drop down box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6342212"/>
            <a:ext cx="2238375" cy="277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6229503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7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454892"/>
            <a:ext cx="2085975" cy="25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10696"/>
            <a:ext cx="1538583" cy="5288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22727" r="27821" b="27907"/>
          <a:stretch/>
        </p:blipFill>
        <p:spPr bwMode="auto">
          <a:xfrm>
            <a:off x="1066800" y="1236821"/>
            <a:ext cx="6033196" cy="3986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572000" y="2743199"/>
            <a:ext cx="609600" cy="23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Database growth by million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84451"/>
            <a:ext cx="2238375" cy="277198"/>
          </a:xfrm>
          <a:prstGeom prst="rect">
            <a:avLst/>
          </a:prstGeom>
        </p:spPr>
      </p:pic>
      <p:graphicFrame>
        <p:nvGraphicFramePr>
          <p:cNvPr id="5" name="Chart 4" title="per million record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589343"/>
              </p:ext>
            </p:extLst>
          </p:nvPr>
        </p:nvGraphicFramePr>
        <p:xfrm>
          <a:off x="762000" y="914400"/>
          <a:ext cx="708183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10696"/>
            <a:ext cx="1538583" cy="5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Statistics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85% fulfillment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Turn around time averages 3.5 days</a:t>
            </a:r>
          </a:p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nnual loss rate ~0.23%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dirty="0" smtClean="0"/>
              <a:t>	Annual </a:t>
            </a:r>
            <a:r>
              <a:rPr lang="en-US" dirty="0" smtClean="0"/>
              <a:t>reconciliation but no money is exchanged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Courier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en-US" dirty="0" smtClean="0"/>
              <a:t>	Regional </a:t>
            </a:r>
            <a:r>
              <a:rPr lang="en-US" dirty="0" smtClean="0"/>
              <a:t>routing initiated in May 2011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10696"/>
            <a:ext cx="1538583" cy="5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 size and uniqueness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</a:t>
            </a:r>
            <a:r>
              <a:rPr lang="en-US" dirty="0" smtClean="0"/>
              <a:t>12 </a:t>
            </a:r>
            <a:r>
              <a:rPr lang="en-US" dirty="0"/>
              <a:t>million unique MARC records </a:t>
            </a:r>
          </a:p>
          <a:p>
            <a:r>
              <a:rPr lang="en-US" dirty="0"/>
              <a:t>Over 29 million item records</a:t>
            </a:r>
          </a:p>
          <a:p>
            <a:r>
              <a:rPr lang="en-US" dirty="0"/>
              <a:t>64.06% held by 1 library</a:t>
            </a:r>
          </a:p>
          <a:p>
            <a:r>
              <a:rPr lang="en-US" dirty="0"/>
              <a:t>14.18% held by 2 libraries</a:t>
            </a:r>
          </a:p>
          <a:p>
            <a:r>
              <a:rPr lang="en-US" dirty="0" smtClean="0"/>
              <a:t>10.66% </a:t>
            </a:r>
            <a:r>
              <a:rPr lang="en-US" dirty="0"/>
              <a:t>held by 3 libraries</a:t>
            </a:r>
          </a:p>
          <a:p>
            <a:r>
              <a:rPr lang="en-US" dirty="0" smtClean="0"/>
              <a:t>4.36% </a:t>
            </a:r>
            <a:r>
              <a:rPr lang="en-US" dirty="0"/>
              <a:t>held by 4 libraries</a:t>
            </a:r>
          </a:p>
          <a:p>
            <a:r>
              <a:rPr lang="en-US" dirty="0"/>
              <a:t>2.93% held by 5 libraries</a:t>
            </a:r>
          </a:p>
          <a:p>
            <a:r>
              <a:rPr lang="en-US" dirty="0"/>
              <a:t>1.76% held by 6 or more libraries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368102"/>
            <a:ext cx="2238375" cy="27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6886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6781800" cy="609600"/>
          </a:xfrm>
          <a:noFill/>
        </p:spPr>
        <p:txBody>
          <a:bodyPr>
            <a:noAutofit/>
          </a:bodyPr>
          <a:lstStyle/>
          <a:p>
            <a:r>
              <a:rPr lang="en-US" sz="3600" dirty="0" smtClean="0"/>
              <a:t>uniqueness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399512" y="4676982"/>
            <a:ext cx="1278904" cy="11996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83131" y="3550437"/>
            <a:ext cx="3586738" cy="12954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570034" y="2633766"/>
            <a:ext cx="5575404" cy="10698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4998" y="4002469"/>
            <a:ext cx="1143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19%</a:t>
            </a:r>
          </a:p>
          <a:p>
            <a:pPr algn="ctr"/>
            <a:r>
              <a:rPr lang="en-US" sz="1400" b="1" dirty="0" smtClean="0"/>
              <a:t>Held by</a:t>
            </a:r>
            <a:br>
              <a:rPr lang="en-US" sz="1400" b="1" dirty="0" smtClean="0"/>
            </a:br>
            <a:r>
              <a:rPr lang="en-US" sz="1400" b="1" dirty="0" smtClean="0"/>
              <a:t>2 libraries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1999" y="3494768"/>
            <a:ext cx="990603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60%</a:t>
            </a:r>
          </a:p>
          <a:p>
            <a:pPr algn="ctr"/>
            <a:r>
              <a:rPr lang="en-US" sz="1400" b="1" dirty="0" smtClean="0"/>
              <a:t>Held by</a:t>
            </a:r>
            <a:br>
              <a:rPr lang="en-US" sz="1400" b="1" dirty="0" smtClean="0"/>
            </a:br>
            <a:r>
              <a:rPr lang="en-US" sz="1400" b="1" dirty="0" smtClean="0"/>
              <a:t>1 library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2642732" y="4222964"/>
            <a:ext cx="2264070" cy="12028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8165" y="4253547"/>
            <a:ext cx="124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8%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Held by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3 libraries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8621" y="4784368"/>
            <a:ext cx="124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b="1" dirty="0" smtClean="0"/>
              <a:t>%</a:t>
            </a:r>
            <a:br>
              <a:rPr lang="en-US" sz="1200" b="1" dirty="0" smtClean="0"/>
            </a:br>
            <a:r>
              <a:rPr lang="en-US" sz="1200" b="1" dirty="0" smtClean="0"/>
              <a:t>4 libraries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5943738" y="4746753"/>
            <a:ext cx="986729" cy="1335836"/>
          </a:xfrm>
          <a:prstGeom prst="rect">
            <a:avLst/>
          </a:prstGeom>
          <a:solidFill>
            <a:schemeClr val="accent3"/>
          </a:solid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0767" y="4986149"/>
            <a:ext cx="1354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2%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5 libraries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38999" y="5015200"/>
            <a:ext cx="1353179" cy="867682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66461" y="5122458"/>
            <a:ext cx="898253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b="1" dirty="0" smtClean="0"/>
              <a:t>1% or less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 smtClean="0"/>
              <a:t>6 libraries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664" y="5126406"/>
            <a:ext cx="702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LC</a:t>
            </a:r>
            <a:br>
              <a:rPr lang="en-US" sz="1400" b="1" dirty="0" smtClean="0"/>
            </a:br>
            <a:r>
              <a:rPr lang="en-US" sz="1400" b="1" dirty="0" smtClean="0"/>
              <a:t>155.5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1695" y="5172572"/>
            <a:ext cx="702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</a:t>
            </a:r>
            <a:br>
              <a:rPr lang="en-US" sz="1400" b="1" dirty="0" smtClean="0"/>
            </a:br>
            <a:r>
              <a:rPr lang="en-US" sz="1400" b="1" dirty="0" smtClean="0"/>
              <a:t>649.5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3763" y="5159704"/>
            <a:ext cx="702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363.3</a:t>
            </a:r>
            <a:br>
              <a:rPr lang="en-US" sz="1400" b="1" dirty="0" smtClean="0"/>
            </a:br>
            <a:r>
              <a:rPr lang="en-US" sz="1400" b="1" dirty="0" smtClean="0"/>
              <a:t>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7960" y="5317567"/>
            <a:ext cx="702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FIC</a:t>
            </a:r>
          </a:p>
          <a:p>
            <a:pPr algn="ctr"/>
            <a:r>
              <a:rPr lang="en-US" sz="1400" b="1" dirty="0" smtClean="0"/>
              <a:t>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7691" y="5461802"/>
            <a:ext cx="10327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121.5cas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6461" y="5544424"/>
            <a:ext cx="9917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QE 313</a:t>
            </a:r>
          </a:p>
        </p:txBody>
      </p:sp>
    </p:spTree>
    <p:extLst>
      <p:ext uri="{BB962C8B-B14F-4D97-AF65-F5344CB8AC3E}">
        <p14:creationId xmlns:p14="http://schemas.microsoft.com/office/powerpoint/2010/main" val="40986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/>
      <p:bldP spid="12" grpId="0" animBg="1"/>
      <p:bldP spid="13" grpId="0" animBg="1"/>
      <p:bldP spid="14" grpId="0"/>
      <p:bldP spid="16" grpId="0"/>
      <p:bldP spid="18" grpId="0" animBg="1"/>
      <p:bldP spid="3" grpId="0"/>
      <p:bldP spid="20" grpId="0" animBg="1"/>
      <p:bldP spid="22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Prospector lends by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35404"/>
            <a:ext cx="2238375" cy="27719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612723"/>
              </p:ext>
            </p:extLst>
          </p:nvPr>
        </p:nvGraphicFramePr>
        <p:xfrm>
          <a:off x="1600200" y="1219200"/>
          <a:ext cx="5410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6222695"/>
            <a:ext cx="1462383" cy="5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noFill/>
        <a:ln>
          <a:solidFill>
            <a:srgbClr val="FFCC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3175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1715</TotalTime>
  <Words>328</Words>
  <Application>Microsoft Office PowerPoint</Application>
  <PresentationFormat>On-screen Show (4:3)</PresentationFormat>
  <Paragraphs>103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Newsprint</vt:lpstr>
      <vt:lpstr>PowerPoint Presentation</vt:lpstr>
      <vt:lpstr>Prospector Update 2013</vt:lpstr>
      <vt:lpstr>Participating Libraries</vt:lpstr>
      <vt:lpstr>PowerPoint Presentation</vt:lpstr>
      <vt:lpstr>Database growth by million</vt:lpstr>
      <vt:lpstr>General Statistics</vt:lpstr>
      <vt:lpstr>Database size and uniqueness</vt:lpstr>
      <vt:lpstr>uniqueness</vt:lpstr>
      <vt:lpstr>Prospector lends by year</vt:lpstr>
      <vt:lpstr>Top lenders and borrowers 11/12-10/13</vt:lpstr>
      <vt:lpstr>Top lenders and borrowers 11/12-10/13</vt:lpstr>
      <vt:lpstr> Google Analytics  Visits: 11/12-10/13</vt:lpstr>
      <vt:lpstr>Mobile Access</vt:lpstr>
      <vt:lpstr>Visits by device</vt:lpstr>
      <vt:lpstr>Mobile Devices Accessing Prospector</vt:lpstr>
      <vt:lpstr>Denver Update</vt:lpstr>
      <vt:lpstr>Longmont Update</vt:lpstr>
      <vt:lpstr>Prospector Everywhere</vt:lpstr>
      <vt:lpstr>PowerPoint Presentation</vt:lpstr>
      <vt:lpstr>PowerPoint Presentation</vt:lpstr>
      <vt:lpstr>PowerPoint Presentation</vt:lpstr>
      <vt:lpstr>Peer-to-Peer with Mobius</vt:lpstr>
      <vt:lpstr>What is Mobius?</vt:lpstr>
      <vt:lpstr>Considerations of  Peer-to-Peer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Prospector</dc:title>
  <dc:creator>Rose Nelson</dc:creator>
  <cp:lastModifiedBy>Rose Nelson</cp:lastModifiedBy>
  <cp:revision>93</cp:revision>
  <cp:lastPrinted>2012-11-08T00:19:03Z</cp:lastPrinted>
  <dcterms:created xsi:type="dcterms:W3CDTF">2012-11-02T15:25:46Z</dcterms:created>
  <dcterms:modified xsi:type="dcterms:W3CDTF">2013-10-31T16:51:15Z</dcterms:modified>
</cp:coreProperties>
</file>