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0" r:id="rId3"/>
    <p:sldId id="293" r:id="rId4"/>
    <p:sldId id="294" r:id="rId5"/>
    <p:sldId id="295" r:id="rId6"/>
    <p:sldId id="296" r:id="rId7"/>
    <p:sldId id="297" r:id="rId8"/>
    <p:sldId id="287" r:id="rId9"/>
    <p:sldId id="258" r:id="rId10"/>
    <p:sldId id="288" r:id="rId11"/>
    <p:sldId id="298" r:id="rId12"/>
    <p:sldId id="299" r:id="rId13"/>
    <p:sldId id="301" r:id="rId14"/>
    <p:sldId id="300" r:id="rId15"/>
    <p:sldId id="302" r:id="rId16"/>
    <p:sldId id="303" r:id="rId17"/>
    <p:sldId id="291" r:id="rId1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3E7379C-6764-4B0E-A29C-2D13ED068995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67E176A-CDF4-43FA-8732-D7FA085E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30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5FC57DD-4984-48C2-A74E-229D875B7310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4005CA6-23C2-4B2F-8EB1-7BB790FCE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044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4A3C-49D6-4542-AF77-0DF4BA2A1BCF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812-EC77-4E5E-A3BE-9CBD23F34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43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4A3C-49D6-4542-AF77-0DF4BA2A1BCF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812-EC77-4E5E-A3BE-9CBD23F34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52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4A3C-49D6-4542-AF77-0DF4BA2A1BCF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812-EC77-4E5E-A3BE-9CBD23F34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91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4A3C-49D6-4542-AF77-0DF4BA2A1BCF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812-EC77-4E5E-A3BE-9CBD23F34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99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4A3C-49D6-4542-AF77-0DF4BA2A1BCF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812-EC77-4E5E-A3BE-9CBD23F34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52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4A3C-49D6-4542-AF77-0DF4BA2A1BCF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812-EC77-4E5E-A3BE-9CBD23F34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82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4A3C-49D6-4542-AF77-0DF4BA2A1BCF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812-EC77-4E5E-A3BE-9CBD23F34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83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4A3C-49D6-4542-AF77-0DF4BA2A1BCF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812-EC77-4E5E-A3BE-9CBD23F34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58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4A3C-49D6-4542-AF77-0DF4BA2A1BCF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812-EC77-4E5E-A3BE-9CBD23F34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05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4A3C-49D6-4542-AF77-0DF4BA2A1BCF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812-EC77-4E5E-A3BE-9CBD23F34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23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4A3C-49D6-4542-AF77-0DF4BA2A1BCF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812-EC77-4E5E-A3BE-9CBD23F34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4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D4A3C-49D6-4542-AF77-0DF4BA2A1BCF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CA812-EC77-4E5E-A3BE-9CBD23F34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5546" y="1155159"/>
            <a:ext cx="9144000" cy="1707574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Alliance Shared Print Trust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562896"/>
            <a:ext cx="9144000" cy="3902297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="1" dirty="0" smtClean="0"/>
              <a:t>George Machovec</a:t>
            </a:r>
            <a:r>
              <a:rPr lang="en-US" dirty="0" smtClean="0"/>
              <a:t>, Executive Director</a:t>
            </a:r>
          </a:p>
          <a:p>
            <a:r>
              <a:rPr lang="en-US" dirty="0" smtClean="0"/>
              <a:t>Colorado Alliance of Research Libraries</a:t>
            </a:r>
          </a:p>
          <a:p>
            <a:endParaRPr lang="en-US" dirty="0" smtClean="0"/>
          </a:p>
          <a:p>
            <a:r>
              <a:rPr lang="en-US" dirty="0" smtClean="0"/>
              <a:t>September 12</a:t>
            </a:r>
            <a:r>
              <a:rPr lang="en-US" dirty="0" smtClean="0"/>
              <a:t>, </a:t>
            </a:r>
            <a:r>
              <a:rPr lang="en-US" dirty="0" smtClean="0"/>
              <a:t>2016</a:t>
            </a:r>
          </a:p>
          <a:p>
            <a:r>
              <a:rPr lang="en-US" dirty="0" smtClean="0"/>
              <a:t>george@coalliance.org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7582" y="285029"/>
            <a:ext cx="2447925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525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Memorandum of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1815" y="1600201"/>
            <a:ext cx="8896185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Signed by participating institutions</a:t>
            </a:r>
          </a:p>
          <a:p>
            <a:pPr lvl="1"/>
            <a:r>
              <a:rPr lang="en-US" dirty="0" smtClean="0"/>
              <a:t>But every institution </a:t>
            </a:r>
            <a:r>
              <a:rPr lang="en-US" dirty="0" smtClean="0"/>
              <a:t>benefits (herd protection)</a:t>
            </a:r>
            <a:endParaRPr lang="en-US" dirty="0" smtClean="0"/>
          </a:p>
          <a:p>
            <a:pPr lvl="1"/>
            <a:r>
              <a:rPr lang="en-US" dirty="0" smtClean="0"/>
              <a:t>Can bring in non-Alliance partners as needed</a:t>
            </a:r>
          </a:p>
          <a:p>
            <a:r>
              <a:rPr lang="en-US" dirty="0" smtClean="0"/>
              <a:t>Establishes the Alliance Shared Print Trust</a:t>
            </a:r>
          </a:p>
          <a:p>
            <a:pPr lvl="1"/>
            <a:r>
              <a:rPr lang="en-US" dirty="0" smtClean="0"/>
              <a:t>Participants </a:t>
            </a:r>
            <a:r>
              <a:rPr lang="en-US" dirty="0" smtClean="0"/>
              <a:t>agree to retain materials on behalf of the group and disclose retention decisions</a:t>
            </a:r>
          </a:p>
          <a:p>
            <a:r>
              <a:rPr lang="en-US" dirty="0" smtClean="0"/>
              <a:t>Provides a framework for specific projects, which can be established as </a:t>
            </a:r>
            <a:r>
              <a:rPr lang="en-US" dirty="0" smtClean="0"/>
              <a:t>needed</a:t>
            </a:r>
          </a:p>
          <a:p>
            <a:r>
              <a:rPr lang="en-US" dirty="0" smtClean="0"/>
              <a:t>Guidelines for withdrawal</a:t>
            </a:r>
          </a:p>
          <a:p>
            <a:r>
              <a:rPr lang="en-US" dirty="0" smtClean="0"/>
              <a:t>Costs borne by each participant for retention and disclosure</a:t>
            </a:r>
            <a:endParaRPr lang="en-US" dirty="0" smtClean="0"/>
          </a:p>
          <a:p>
            <a:r>
              <a:rPr lang="en-US" dirty="0" smtClean="0"/>
              <a:t>25-year commitment, reviewed every five years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40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Copy Policy for Circulating Monographs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circulating monographs, not special </a:t>
            </a:r>
            <a:r>
              <a:rPr lang="en-US" dirty="0"/>
              <a:t>c</a:t>
            </a:r>
            <a:r>
              <a:rPr lang="en-US" dirty="0" smtClean="0"/>
              <a:t>ollections</a:t>
            </a:r>
          </a:p>
          <a:p>
            <a:r>
              <a:rPr lang="en-US" dirty="0" smtClean="0"/>
              <a:t>If a circulating copy is not a last copy you may weed it as desired</a:t>
            </a:r>
          </a:p>
          <a:p>
            <a:r>
              <a:rPr lang="en-US" dirty="0" smtClean="0"/>
              <a:t>Defines procedure for offering a last copy to other libraries</a:t>
            </a:r>
          </a:p>
          <a:p>
            <a:r>
              <a:rPr lang="en-US" dirty="0" smtClean="0"/>
              <a:t>Provides exceptions for discarding last  copies</a:t>
            </a:r>
          </a:p>
          <a:p>
            <a:pPr lvl="1"/>
            <a:r>
              <a:rPr lang="en-US" dirty="0" smtClean="0"/>
              <a:t>Superseded editions, textbooks, outdated manuals, beyond repair</a:t>
            </a:r>
          </a:p>
          <a:p>
            <a:r>
              <a:rPr lang="en-US" dirty="0" smtClean="0"/>
              <a:t>Recommendations for replacing lost or damaged unique last copies </a:t>
            </a:r>
          </a:p>
          <a:p>
            <a:pPr lvl="1"/>
            <a:r>
              <a:rPr lang="en-US" dirty="0" smtClean="0"/>
              <a:t>Exceptions</a:t>
            </a:r>
          </a:p>
          <a:p>
            <a:pPr lvl="1"/>
            <a:r>
              <a:rPr lang="en-US" dirty="0" smtClean="0"/>
              <a:t>When will </a:t>
            </a:r>
            <a:r>
              <a:rPr lang="en-US" dirty="0" err="1" smtClean="0"/>
              <a:t>ebooks</a:t>
            </a:r>
            <a:r>
              <a:rPr lang="en-US" dirty="0" smtClean="0"/>
              <a:t> be a recommended replacement? When archived by a reliable entity and can be shared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9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Establishes procedures for recording retention decisions</a:t>
            </a:r>
          </a:p>
          <a:p>
            <a:pPr lvl="1"/>
            <a:r>
              <a:rPr lang="en-US" dirty="0" smtClean="0"/>
              <a:t>Required: recording retention commitments in the 583 MARC field</a:t>
            </a:r>
          </a:p>
          <a:p>
            <a:pPr lvl="1"/>
            <a:r>
              <a:rPr lang="en-US" dirty="0" smtClean="0"/>
              <a:t>Required: sharing the updated MARC record in Prospector (this will be happen automatically unless you go out of your way to stop it)</a:t>
            </a:r>
          </a:p>
          <a:p>
            <a:pPr lvl="1"/>
            <a:r>
              <a:rPr lang="en-US" dirty="0" smtClean="0"/>
              <a:t>Optional: sharing decision in OCLC </a:t>
            </a:r>
            <a:r>
              <a:rPr lang="en-US" dirty="0" err="1" smtClean="0"/>
              <a:t>WorldCat</a:t>
            </a:r>
            <a:r>
              <a:rPr lang="en-US" dirty="0" smtClean="0"/>
              <a:t> to more easily be seen nationally</a:t>
            </a:r>
          </a:p>
          <a:p>
            <a:pPr lvl="1"/>
            <a:r>
              <a:rPr lang="en-US" dirty="0" smtClean="0"/>
              <a:t>Optional: sharing serial decisions in the Print Archives Preservation Registry (PAPR) when appropriate</a:t>
            </a:r>
          </a:p>
          <a:p>
            <a:r>
              <a:rPr lang="en-US" dirty="0" smtClean="0"/>
              <a:t>Provides details on how the 583 field should be constructed with recommended language</a:t>
            </a:r>
          </a:p>
          <a:p>
            <a:r>
              <a:rPr lang="en-US" dirty="0" smtClean="0"/>
              <a:t>Guidance on participating in multiple shared print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88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Alliance Serial Distributed Print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Modeled after GWLA Serials Policy</a:t>
            </a:r>
          </a:p>
          <a:p>
            <a:r>
              <a:rPr lang="en-US" dirty="0" smtClean="0"/>
              <a:t>Storage Obligations</a:t>
            </a:r>
          </a:p>
          <a:p>
            <a:pPr lvl="1"/>
            <a:r>
              <a:rPr lang="en-US" dirty="0" smtClean="0"/>
              <a:t>Maintain journals in original form, Damage or Loss notice, Replacement, Distributed</a:t>
            </a:r>
          </a:p>
          <a:p>
            <a:pPr lvl="1"/>
            <a:r>
              <a:rPr lang="en-US" dirty="0" smtClean="0"/>
              <a:t>Repairs and restorations</a:t>
            </a:r>
          </a:p>
          <a:p>
            <a:r>
              <a:rPr lang="en-US" dirty="0" smtClean="0"/>
              <a:t>Ownership and Maintenance of Retained Journals</a:t>
            </a:r>
          </a:p>
          <a:p>
            <a:pPr lvl="1"/>
            <a:r>
              <a:rPr lang="en-US" dirty="0" smtClean="0"/>
              <a:t>Transfer of ownership if serial run is given to another library</a:t>
            </a:r>
          </a:p>
          <a:p>
            <a:pPr lvl="1"/>
            <a:r>
              <a:rPr lang="en-US" dirty="0" smtClean="0"/>
              <a:t>Condition</a:t>
            </a:r>
          </a:p>
          <a:p>
            <a:pPr lvl="1"/>
            <a:r>
              <a:rPr lang="en-US" dirty="0" smtClean="0"/>
              <a:t>Procedures if unable to retain a journal run</a:t>
            </a:r>
          </a:p>
          <a:p>
            <a:r>
              <a:rPr lang="en-US" dirty="0" smtClean="0"/>
              <a:t>Access and Use</a:t>
            </a:r>
          </a:p>
          <a:p>
            <a:pPr lvl="1"/>
            <a:r>
              <a:rPr lang="en-US" dirty="0" smtClean="0"/>
              <a:t>Made available for use according to institutional policies (light archive)</a:t>
            </a:r>
          </a:p>
          <a:p>
            <a:pPr lvl="1"/>
            <a:r>
              <a:rPr lang="en-US" dirty="0" smtClean="0"/>
              <a:t>Fulfillment preference to Trust participants if competing requests</a:t>
            </a:r>
          </a:p>
          <a:p>
            <a:r>
              <a:rPr lang="en-US" dirty="0" smtClean="0"/>
              <a:t>No specific projects or journal sets are defined for retention but left open for future initiatives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32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011150" cy="68389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collection overlap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Prospector can be used to easily determine if a single item (or small number) is unique or has a retention commitment associated with it</a:t>
            </a:r>
          </a:p>
          <a:p>
            <a:r>
              <a:rPr lang="en-US" dirty="0" smtClean="0"/>
              <a:t>Gold Rush Library Content Comparison System</a:t>
            </a:r>
          </a:p>
          <a:p>
            <a:pPr lvl="1"/>
            <a:r>
              <a:rPr lang="en-US" dirty="0" smtClean="0"/>
              <a:t>Developed for large scale analysis of your collection in comparison to others</a:t>
            </a:r>
          </a:p>
          <a:p>
            <a:pPr lvl="1"/>
            <a:r>
              <a:rPr lang="en-US" dirty="0" smtClean="0"/>
              <a:t>Works in real-time and overlapping (or unique) content may be quickly determined</a:t>
            </a:r>
          </a:p>
          <a:p>
            <a:pPr lvl="1"/>
            <a:r>
              <a:rPr lang="en-US" dirty="0" smtClean="0"/>
              <a:t>May tailor comparison sets by elements in the MARC record, super easy to use</a:t>
            </a:r>
          </a:p>
          <a:p>
            <a:pPr lvl="1"/>
            <a:r>
              <a:rPr lang="en-US" dirty="0" smtClean="0"/>
              <a:t>Lists may be exported in MARC 21, MARC XML or delimited lists</a:t>
            </a:r>
          </a:p>
          <a:p>
            <a:pPr lvl="1"/>
            <a:r>
              <a:rPr lang="en-US" dirty="0" smtClean="0"/>
              <a:t>Batch updates to 583 may be done in </a:t>
            </a:r>
            <a:r>
              <a:rPr lang="en-US" dirty="0" err="1" smtClean="0"/>
              <a:t>MARCedit</a:t>
            </a:r>
            <a:r>
              <a:rPr lang="en-US" dirty="0" smtClean="0"/>
              <a:t> or through the loader after identification in the analytics tool</a:t>
            </a:r>
          </a:p>
          <a:p>
            <a:pPr lvl="1"/>
            <a:r>
              <a:rPr lang="en-US" dirty="0" smtClean="0"/>
              <a:t>Available at no cost to Alliance libraries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791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Considerations &amp;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Some libraries are just declaring certain portions of the collection for long-term retention and so noting in the MARC record</a:t>
            </a:r>
          </a:p>
          <a:p>
            <a:pPr lvl="1"/>
            <a:r>
              <a:rPr lang="en-US" dirty="0" smtClean="0"/>
              <a:t>Fast and something you were planning anyway</a:t>
            </a:r>
          </a:p>
          <a:p>
            <a:pPr lvl="1"/>
            <a:r>
              <a:rPr lang="en-US" dirty="0" smtClean="0"/>
              <a:t>Helps others to know your retention plans</a:t>
            </a:r>
          </a:p>
          <a:p>
            <a:r>
              <a:rPr lang="en-US" dirty="0" smtClean="0"/>
              <a:t>Some libraries have renovation or building programs which may expedite weeding or storage needs</a:t>
            </a:r>
          </a:p>
          <a:p>
            <a:pPr lvl="1"/>
            <a:r>
              <a:rPr lang="en-US" dirty="0" smtClean="0"/>
              <a:t>Weed smarter and help ensure you aren’t getting rid of the last copy in the region</a:t>
            </a:r>
          </a:p>
          <a:p>
            <a:r>
              <a:rPr lang="en-US" dirty="0" smtClean="0"/>
              <a:t>Get the political monkey off your back! As you weed, if questioned by your constituents you can state that is a coordinated activity and your users can be assured continued access</a:t>
            </a:r>
          </a:p>
          <a:p>
            <a:r>
              <a:rPr lang="en-US" dirty="0" smtClean="0"/>
              <a:t>Now is the time to start thinking about specific initiatives – discussions this afternoon between collection development and subject specialists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9758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George Machovec</a:t>
            </a:r>
          </a:p>
          <a:p>
            <a:pPr marL="0" indent="0" algn="ctr">
              <a:buNone/>
            </a:pPr>
            <a:r>
              <a:rPr lang="en-US" dirty="0" smtClean="0"/>
              <a:t>Executive Director</a:t>
            </a:r>
          </a:p>
          <a:p>
            <a:pPr marL="0" indent="0" algn="ctr">
              <a:buNone/>
            </a:pPr>
            <a:r>
              <a:rPr lang="en-US" dirty="0" smtClean="0"/>
              <a:t>Colorado Alliance of Research Libraries</a:t>
            </a:r>
          </a:p>
          <a:p>
            <a:pPr marL="0" indent="0" algn="ctr">
              <a:buNone/>
            </a:pPr>
            <a:r>
              <a:rPr lang="en-US" dirty="0"/>
              <a:t>g</a:t>
            </a:r>
            <a:r>
              <a:rPr lang="en-US" dirty="0" smtClean="0"/>
              <a:t>eorge@coalliance.org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47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Colorado Alliance of Research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Incorporated in 1981</a:t>
            </a:r>
          </a:p>
          <a:p>
            <a:r>
              <a:rPr lang="en-US" dirty="0" smtClean="0"/>
              <a:t>15 member libraries (14 academic, 1 public) – one out of state library (University of Wyoming)</a:t>
            </a:r>
          </a:p>
          <a:p>
            <a:r>
              <a:rPr lang="en-US" dirty="0" smtClean="0"/>
              <a:t>Programs include</a:t>
            </a:r>
          </a:p>
          <a:p>
            <a:pPr lvl="1"/>
            <a:r>
              <a:rPr lang="en-US" dirty="0" smtClean="0"/>
              <a:t>E-resource licensing – 250 contracts (&gt;$14 million)</a:t>
            </a:r>
          </a:p>
          <a:p>
            <a:pPr lvl="1"/>
            <a:r>
              <a:rPr lang="en-US" dirty="0" smtClean="0"/>
              <a:t>Prospector union catalog – 44 libraries, </a:t>
            </a:r>
            <a:r>
              <a:rPr lang="en-US" dirty="0" smtClean="0"/>
              <a:t>14+ </a:t>
            </a:r>
            <a:r>
              <a:rPr lang="en-US" dirty="0" smtClean="0"/>
              <a:t>million unique MARC records</a:t>
            </a:r>
          </a:p>
          <a:p>
            <a:pPr lvl="1"/>
            <a:r>
              <a:rPr lang="en-US" dirty="0" smtClean="0"/>
              <a:t>Gold Rush (ERMS, link resolver, content comparison)</a:t>
            </a:r>
          </a:p>
          <a:p>
            <a:pPr lvl="1"/>
            <a:r>
              <a:rPr lang="en-US" dirty="0" smtClean="0"/>
              <a:t>Shared Print </a:t>
            </a:r>
            <a:r>
              <a:rPr lang="en-US" dirty="0" smtClean="0"/>
              <a:t>(</a:t>
            </a:r>
            <a:r>
              <a:rPr lang="en-US" dirty="0" smtClean="0"/>
              <a:t>Policy Framework approved 2015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A history of innovation and software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48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Establish a Shared Print Trust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Not everything is digital</a:t>
            </a:r>
          </a:p>
          <a:p>
            <a:pPr lvl="1"/>
            <a:r>
              <a:rPr lang="en-US" dirty="0" smtClean="0"/>
              <a:t>Some may never be digitized</a:t>
            </a:r>
          </a:p>
          <a:p>
            <a:pPr lvl="1"/>
            <a:r>
              <a:rPr lang="en-US" dirty="0" smtClean="0"/>
              <a:t>Can a library or consortium afford to re-acquire digital surrogates?</a:t>
            </a:r>
          </a:p>
          <a:p>
            <a:r>
              <a:rPr lang="en-US" dirty="0" smtClean="0"/>
              <a:t>Some users still prefer print</a:t>
            </a:r>
          </a:p>
          <a:p>
            <a:pPr lvl="1"/>
            <a:r>
              <a:rPr lang="en-US" dirty="0" smtClean="0"/>
              <a:t>Personal preference</a:t>
            </a:r>
          </a:p>
          <a:p>
            <a:pPr lvl="1"/>
            <a:r>
              <a:rPr lang="en-US" dirty="0" smtClean="0"/>
              <a:t>Some areas still have print preference (e.g. art, photography, architecture)</a:t>
            </a:r>
          </a:p>
          <a:p>
            <a:r>
              <a:rPr lang="en-US" dirty="0" smtClean="0"/>
              <a:t>Prospector provides a fast discovery and delivery platform</a:t>
            </a:r>
          </a:p>
          <a:p>
            <a:r>
              <a:rPr lang="en-US" dirty="0"/>
              <a:t>Preservation of the intellectual </a:t>
            </a:r>
            <a:r>
              <a:rPr lang="en-US" dirty="0" smtClean="0"/>
              <a:t>record with a local emphasis</a:t>
            </a:r>
            <a:endParaRPr lang="en-US" dirty="0"/>
          </a:p>
          <a:p>
            <a:r>
              <a:rPr lang="en-US" dirty="0" smtClean="0"/>
              <a:t>Keep materials in the region for our users</a:t>
            </a:r>
          </a:p>
          <a:p>
            <a:r>
              <a:rPr lang="en-US" dirty="0" smtClean="0"/>
              <a:t>We control our own policies and destiny. Don’t have to rely on other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92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Alliance Shared Print 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2011-2013 – early discussions at the Shared Collection Development Committee</a:t>
            </a:r>
          </a:p>
          <a:p>
            <a:r>
              <a:rPr lang="en-US" dirty="0" smtClean="0"/>
              <a:t>2014 – Member Council (library deans/directors) encouraged the establishment of the initiative</a:t>
            </a:r>
          </a:p>
          <a:p>
            <a:pPr lvl="1"/>
            <a:r>
              <a:rPr lang="en-US" dirty="0" smtClean="0"/>
              <a:t>Began working on policy documents</a:t>
            </a:r>
          </a:p>
          <a:p>
            <a:r>
              <a:rPr lang="en-US" dirty="0" smtClean="0"/>
              <a:t>2015 – Member Council/Board approve the MOU, Monograph, Disclosure and Serials Policy</a:t>
            </a:r>
          </a:p>
          <a:p>
            <a:pPr lvl="1"/>
            <a:r>
              <a:rPr lang="en-US" dirty="0" smtClean="0"/>
              <a:t>Serious work on the Gold Rush Library Content Comparison System to support programmatic needs</a:t>
            </a:r>
          </a:p>
          <a:p>
            <a:r>
              <a:rPr lang="en-US" dirty="0" smtClean="0"/>
              <a:t>2016 – Further work on comparison analytics tool and work at some libraries on tagging records in the program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390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on the Work of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organizations and policies consulted in building the program</a:t>
            </a:r>
          </a:p>
          <a:p>
            <a:pPr lvl="1"/>
            <a:r>
              <a:rPr lang="en-US" dirty="0" smtClean="0"/>
              <a:t>Print Archive Network (PAN)</a:t>
            </a:r>
          </a:p>
          <a:p>
            <a:pPr lvl="1"/>
            <a:r>
              <a:rPr lang="en-US" dirty="0" smtClean="0"/>
              <a:t>Work from Sam Demas (formerly Carleton College) who consults and had written in this area</a:t>
            </a:r>
          </a:p>
          <a:p>
            <a:pPr lvl="1"/>
            <a:r>
              <a:rPr lang="en-US" dirty="0" smtClean="0"/>
              <a:t>Work form SCS (Sustainable Collection Services) with Rick Lugg and Ruth Fisher</a:t>
            </a:r>
          </a:p>
          <a:p>
            <a:pPr lvl="1"/>
            <a:r>
              <a:rPr lang="en-US" dirty="0" smtClean="0"/>
              <a:t>WEST policies</a:t>
            </a:r>
          </a:p>
          <a:p>
            <a:pPr lvl="1"/>
            <a:r>
              <a:rPr lang="en-US" dirty="0" err="1" smtClean="0"/>
              <a:t>ConnectNY</a:t>
            </a:r>
            <a:r>
              <a:rPr lang="en-US" dirty="0" smtClean="0"/>
              <a:t> policies</a:t>
            </a:r>
          </a:p>
          <a:p>
            <a:pPr lvl="1"/>
            <a:r>
              <a:rPr lang="en-US" dirty="0" smtClean="0"/>
              <a:t>GWLA serials policy</a:t>
            </a:r>
          </a:p>
          <a:p>
            <a:pPr lvl="1"/>
            <a:r>
              <a:rPr lang="en-US" dirty="0" smtClean="0"/>
              <a:t>Others</a:t>
            </a:r>
          </a:p>
          <a:p>
            <a:r>
              <a:rPr lang="en-US" dirty="0" smtClean="0"/>
              <a:t>Starting with the excellent work of others expedited our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212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Lessons Learned from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policy agreements first without trying to do initiatives at the same time</a:t>
            </a:r>
          </a:p>
          <a:p>
            <a:r>
              <a:rPr lang="en-US" dirty="0" smtClean="0"/>
              <a:t>Follow national standards and recommendations when possible</a:t>
            </a:r>
          </a:p>
          <a:p>
            <a:pPr lvl="1"/>
            <a:r>
              <a:rPr lang="en-US" dirty="0" smtClean="0"/>
              <a:t>For example, use of appropriate MARC fields for recording retention decisions</a:t>
            </a:r>
          </a:p>
          <a:p>
            <a:r>
              <a:rPr lang="en-US" dirty="0" smtClean="0"/>
              <a:t>Disclose retention decisions locally and nationally</a:t>
            </a:r>
          </a:p>
          <a:p>
            <a:r>
              <a:rPr lang="en-US" dirty="0" smtClean="0"/>
              <a:t>Participate in the national conversation</a:t>
            </a:r>
          </a:p>
          <a:p>
            <a:r>
              <a:rPr lang="en-US" dirty="0" smtClean="0"/>
              <a:t>Keep users at the forefront of our decisions</a:t>
            </a:r>
          </a:p>
          <a:p>
            <a:r>
              <a:rPr lang="en-US" dirty="0" smtClean="0"/>
              <a:t>Don’t get bogged down to the point where the initiative gridlocks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8684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signatories on the 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Colorado School of Mines</a:t>
            </a:r>
          </a:p>
          <a:p>
            <a:r>
              <a:rPr lang="en-US" dirty="0" smtClean="0"/>
              <a:t>University of Colorado, Colorado Springs</a:t>
            </a:r>
          </a:p>
          <a:p>
            <a:r>
              <a:rPr lang="en-US" dirty="0" smtClean="0"/>
              <a:t>University of Colorado Boulder</a:t>
            </a:r>
          </a:p>
          <a:p>
            <a:r>
              <a:rPr lang="en-US" dirty="0" smtClean="0"/>
              <a:t>University of Colorado Health Sciences</a:t>
            </a:r>
          </a:p>
          <a:p>
            <a:r>
              <a:rPr lang="en-US" dirty="0" smtClean="0"/>
              <a:t>University of Denver</a:t>
            </a:r>
          </a:p>
          <a:p>
            <a:r>
              <a:rPr lang="en-US" dirty="0" smtClean="0"/>
              <a:t>University of Wyoming</a:t>
            </a:r>
          </a:p>
          <a:p>
            <a:r>
              <a:rPr lang="en-US" dirty="0" smtClean="0"/>
              <a:t>Western State Colorado University</a:t>
            </a:r>
          </a:p>
          <a:p>
            <a:r>
              <a:rPr lang="en-US" b="1" dirty="0" smtClean="0"/>
              <a:t>Encourage your Institution to sign if they haven’t already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32505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143579"/>
            <a:ext cx="8229600" cy="1143000"/>
          </a:xfrm>
        </p:spPr>
        <p:txBody>
          <a:bodyPr/>
          <a:lstStyle/>
          <a:p>
            <a:r>
              <a:rPr lang="en-US" dirty="0" smtClean="0"/>
              <a:t>General Principles in Alliance 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890994"/>
            <a:ext cx="8229600" cy="5672705"/>
          </a:xfrm>
        </p:spPr>
        <p:txBody>
          <a:bodyPr>
            <a:normAutofit/>
          </a:bodyPr>
          <a:lstStyle/>
          <a:p>
            <a:r>
              <a:rPr lang="en-US" dirty="0" smtClean="0"/>
              <a:t>Distributed </a:t>
            </a:r>
          </a:p>
          <a:p>
            <a:pPr lvl="1"/>
            <a:r>
              <a:rPr lang="en-US" dirty="0"/>
              <a:t>Each library maintains holdings</a:t>
            </a:r>
          </a:p>
          <a:p>
            <a:pPr lvl="1"/>
            <a:r>
              <a:rPr lang="en-US" dirty="0" smtClean="0"/>
              <a:t>No </a:t>
            </a:r>
            <a:r>
              <a:rPr lang="en-US" dirty="0" smtClean="0"/>
              <a:t>central shared storage facility shared by all although a shared storage facility for 4 CU campuses exists</a:t>
            </a:r>
          </a:p>
          <a:p>
            <a:r>
              <a:rPr lang="en-US" dirty="0" smtClean="0"/>
              <a:t>Voluntary</a:t>
            </a:r>
            <a:endParaRPr lang="en-US" dirty="0" smtClean="0"/>
          </a:p>
          <a:p>
            <a:pPr lvl="1"/>
            <a:r>
              <a:rPr lang="en-US" dirty="0" smtClean="0"/>
              <a:t>Libraries can participate as much or as little as they wish</a:t>
            </a:r>
          </a:p>
          <a:p>
            <a:pPr lvl="1"/>
            <a:r>
              <a:rPr lang="en-US" dirty="0" smtClean="0"/>
              <a:t>No one is ever forced to keep or discard a volume</a:t>
            </a:r>
          </a:p>
          <a:p>
            <a:r>
              <a:rPr lang="en-US" dirty="0" smtClean="0"/>
              <a:t>Flexible</a:t>
            </a:r>
          </a:p>
          <a:p>
            <a:pPr lvl="1"/>
            <a:r>
              <a:rPr lang="en-US" dirty="0" smtClean="0"/>
              <a:t>Can expand as needed</a:t>
            </a:r>
          </a:p>
          <a:p>
            <a:pPr lvl="1"/>
            <a:r>
              <a:rPr lang="en-US" dirty="0" smtClean="0"/>
              <a:t>Allows libraries to participate in other </a:t>
            </a:r>
            <a:r>
              <a:rPr lang="en-US" dirty="0" smtClean="0"/>
              <a:t>programs</a:t>
            </a:r>
          </a:p>
          <a:p>
            <a:r>
              <a:rPr lang="en-US" dirty="0" smtClean="0"/>
              <a:t>Non-Exclusive</a:t>
            </a:r>
          </a:p>
          <a:p>
            <a:pPr lvl="1"/>
            <a:r>
              <a:rPr lang="en-US" dirty="0" smtClean="0"/>
              <a:t>Libraries may participate in this regional program and participate in others (e.g. WEST, GWLA)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33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Memorandum of Understanding</a:t>
            </a:r>
          </a:p>
          <a:p>
            <a:pPr lvl="1"/>
            <a:r>
              <a:rPr lang="en-US" dirty="0" smtClean="0"/>
              <a:t>Establishes the framework for all other agreements</a:t>
            </a:r>
          </a:p>
          <a:p>
            <a:pPr lvl="1"/>
            <a:r>
              <a:rPr lang="en-US" dirty="0" smtClean="0"/>
              <a:t>Official participation in the program requires a signature on this MOU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Last Copy Policy for Circulating Monographs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Disclosure Policy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Alliance Serial Distributed Print Policy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95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1330</TotalTime>
  <Words>1157</Words>
  <Application>Microsoft Office PowerPoint</Application>
  <PresentationFormat>Widescreen</PresentationFormat>
  <Paragraphs>148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 Alliance Shared Print Trust </vt:lpstr>
      <vt:lpstr>Colorado Alliance of Research Libraries</vt:lpstr>
      <vt:lpstr>Why Establish a Shared Print Trust Here?</vt:lpstr>
      <vt:lpstr>History of Alliance Shared Print Trust</vt:lpstr>
      <vt:lpstr>Building on the Work of Others</vt:lpstr>
      <vt:lpstr>Some Lessons Learned from Others</vt:lpstr>
      <vt:lpstr>Current signatories on the Trust</vt:lpstr>
      <vt:lpstr>General Principles in Alliance Trust</vt:lpstr>
      <vt:lpstr>Policy Agreements</vt:lpstr>
      <vt:lpstr>Memorandum of Understanding</vt:lpstr>
      <vt:lpstr>Last Copy Policy for Circulating Monographs</vt:lpstr>
      <vt:lpstr>Disclosure Policy</vt:lpstr>
      <vt:lpstr>Alliance Serial Distributed Print Policy</vt:lpstr>
      <vt:lpstr>PowerPoint Presentation</vt:lpstr>
      <vt:lpstr>Determining collection overlap</vt:lpstr>
      <vt:lpstr>Practical Considerations &amp; Thoughts</vt:lpstr>
      <vt:lpstr>Questions?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Gold Rush Library Content Comparison Tool</dc:title>
  <dc:creator>George Machovec</dc:creator>
  <cp:lastModifiedBy>George Machovec</cp:lastModifiedBy>
  <cp:revision>197</cp:revision>
  <cp:lastPrinted>2016-09-10T22:08:03Z</cp:lastPrinted>
  <dcterms:created xsi:type="dcterms:W3CDTF">2015-04-22T20:22:08Z</dcterms:created>
  <dcterms:modified xsi:type="dcterms:W3CDTF">2016-09-10T22:12:16Z</dcterms:modified>
</cp:coreProperties>
</file>