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65" r:id="rId13"/>
    <p:sldId id="266" r:id="rId14"/>
    <p:sldId id="269" r:id="rId15"/>
    <p:sldId id="270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571C1-DF73-B542-AD79-4A0B8BE60312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08ED-A392-8F4B-8E0E-D3C6DEE5E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6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8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2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2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5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5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7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3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CC9B-32A2-F640-AE74-9A34EBA1A77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E953-18B7-4141-8901-57F4E2BF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rl.edu/programs/print-archive-network-forum-pa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the Collective Collection: 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Alliance Shared Print Trust Workshop</a:t>
            </a:r>
          </a:p>
          <a:p>
            <a:r>
              <a:rPr lang="en-US" dirty="0" smtClean="0"/>
              <a:t>September 12, 2016</a:t>
            </a:r>
          </a:p>
          <a:p>
            <a:endParaRPr lang="en-US" dirty="0"/>
          </a:p>
          <a:p>
            <a:r>
              <a:rPr lang="en-US" dirty="0" smtClean="0"/>
              <a:t>Michael Levine-Clark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7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Models – Lavoie, et 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Model – shared </a:t>
            </a:r>
            <a:r>
              <a:rPr lang="en-US" b="1" dirty="0" smtClean="0"/>
              <a:t>use</a:t>
            </a:r>
            <a:r>
              <a:rPr lang="en-US" dirty="0" smtClean="0"/>
              <a:t>, physical consolidation (PASCAL)</a:t>
            </a:r>
          </a:p>
          <a:p>
            <a:r>
              <a:rPr lang="en-US" dirty="0" smtClean="0"/>
              <a:t>Flow Model – shared </a:t>
            </a:r>
            <a:r>
              <a:rPr lang="en-US" b="1" dirty="0" smtClean="0"/>
              <a:t>use</a:t>
            </a:r>
            <a:r>
              <a:rPr lang="en-US" dirty="0" smtClean="0"/>
              <a:t>, virtual integration (Prospector)</a:t>
            </a:r>
          </a:p>
          <a:p>
            <a:r>
              <a:rPr lang="en-US" dirty="0" smtClean="0"/>
              <a:t>Stock Model – shared </a:t>
            </a:r>
            <a:r>
              <a:rPr lang="en-US" b="1" dirty="0" smtClean="0"/>
              <a:t>back-up</a:t>
            </a:r>
            <a:r>
              <a:rPr lang="en-US" dirty="0" smtClean="0"/>
              <a:t>, physical consolidation (JSTOR </a:t>
            </a:r>
            <a:r>
              <a:rPr lang="en-US" dirty="0" err="1" smtClean="0"/>
              <a:t>Backfiles</a:t>
            </a:r>
            <a:r>
              <a:rPr lang="en-US" dirty="0"/>
              <a:t> </a:t>
            </a:r>
            <a:r>
              <a:rPr lang="en-US" dirty="0" smtClean="0"/>
              <a:t>– CDL)</a:t>
            </a:r>
          </a:p>
          <a:p>
            <a:r>
              <a:rPr lang="en-US" dirty="0" smtClean="0"/>
              <a:t>Distributed Model – shared </a:t>
            </a:r>
            <a:r>
              <a:rPr lang="en-US" b="1" dirty="0" smtClean="0"/>
              <a:t>back-up</a:t>
            </a:r>
            <a:r>
              <a:rPr lang="en-US" dirty="0" smtClean="0"/>
              <a:t>, virtual integration (WEST)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43765" y="6356350"/>
            <a:ext cx="5747963" cy="365125"/>
          </a:xfrm>
        </p:spPr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www.oclc.org</a:t>
            </a:r>
            <a:r>
              <a:rPr lang="en-US" dirty="0" smtClean="0"/>
              <a:t>/content/dam/research/publications/library/2012/2012-05.pdf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8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“Mega-Scale”</a:t>
            </a:r>
            <a:endParaRPr lang="en-US" dirty="0"/>
          </a:p>
        </p:txBody>
      </p:sp>
      <p:pic>
        <p:nvPicPr>
          <p:cNvPr id="4" name="Content Placeholder 3" descr="Screen Shot 2016-09-12 at 6.49.3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74" r="-22374"/>
          <a:stretch>
            <a:fillRect/>
          </a:stretch>
        </p:blipFill>
        <p:spPr>
          <a:xfrm>
            <a:off x="-473615" y="903997"/>
            <a:ext cx="10039037" cy="552108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54050" y="6356350"/>
            <a:ext cx="5379343" cy="365125"/>
          </a:xfrm>
        </p:spPr>
        <p:txBody>
          <a:bodyPr/>
          <a:lstStyle/>
          <a:p>
            <a:r>
              <a:rPr lang="en-US" smtClean="0"/>
              <a:t>http://www.oclc.org/content/dam/research/publications/library/2012/2012-05.pdf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04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Alliance shared print trust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86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 Shared Print Trust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 and supporting documents</a:t>
            </a:r>
          </a:p>
          <a:p>
            <a:r>
              <a:rPr lang="en-US" dirty="0" smtClean="0"/>
              <a:t>Infrastructure that allows collaboration</a:t>
            </a:r>
          </a:p>
          <a:p>
            <a:pPr lvl="1"/>
            <a:r>
              <a:rPr lang="en-US" dirty="0" smtClean="0"/>
              <a:t>Participation can be passive</a:t>
            </a:r>
          </a:p>
          <a:p>
            <a:pPr lvl="1"/>
            <a:r>
              <a:rPr lang="en-US" dirty="0" smtClean="0"/>
              <a:t>Participation can be moderate</a:t>
            </a:r>
          </a:p>
          <a:p>
            <a:r>
              <a:rPr lang="en-US" dirty="0" smtClean="0"/>
              <a:t>Can overlap with other programs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11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Easy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an intent to retain a particular title</a:t>
            </a:r>
          </a:p>
          <a:p>
            <a:pPr lvl="1"/>
            <a:r>
              <a:rPr lang="en-US" dirty="0" smtClean="0"/>
              <a:t>Especially if it’s already committed (PASCAL, WEST, GWLA)</a:t>
            </a:r>
          </a:p>
          <a:p>
            <a:pPr lvl="1"/>
            <a:r>
              <a:rPr lang="en-US" dirty="0" smtClean="0"/>
              <a:t>Especially if it’s already important </a:t>
            </a:r>
          </a:p>
          <a:p>
            <a:pPr lvl="2"/>
            <a:r>
              <a:rPr lang="en-US" dirty="0" smtClean="0"/>
              <a:t>In a circulating collection that is an area of emphasis and/or connected to special collections</a:t>
            </a:r>
          </a:p>
          <a:p>
            <a:pPr lvl="3"/>
            <a:r>
              <a:rPr lang="en-US" dirty="0" smtClean="0"/>
              <a:t>(Cookbooks at DU)</a:t>
            </a:r>
          </a:p>
          <a:p>
            <a:pPr lvl="1"/>
            <a:r>
              <a:rPr lang="en-US" dirty="0" smtClean="0"/>
              <a:t>Especially if it’s already in high-density storage </a:t>
            </a:r>
          </a:p>
        </p:txBody>
      </p:sp>
    </p:spTree>
    <p:extLst>
      <p:ext uri="{BB962C8B-B14F-4D97-AF65-F5344CB8AC3E}">
        <p14:creationId xmlns:p14="http://schemas.microsoft.com/office/powerpoint/2010/main" val="345818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Much Harder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to keep secondary materials for the good of the group</a:t>
            </a:r>
          </a:p>
          <a:p>
            <a:r>
              <a:rPr lang="en-US" dirty="0" smtClean="0"/>
              <a:t>To make coordinated retention/de-accession decisions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72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7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Beyond a Reactive Response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010150"/>
          </a:xfrm>
        </p:spPr>
        <p:txBody>
          <a:bodyPr>
            <a:normAutofit/>
          </a:bodyPr>
          <a:lstStyle/>
          <a:p>
            <a:r>
              <a:rPr lang="en-US" dirty="0" smtClean="0"/>
              <a:t>Can we identify projects to intentionally </a:t>
            </a:r>
            <a:r>
              <a:rPr lang="en-US" dirty="0" err="1" smtClean="0"/>
              <a:t>rightsize</a:t>
            </a:r>
            <a:r>
              <a:rPr lang="en-US" dirty="0" smtClean="0"/>
              <a:t> collections together?</a:t>
            </a:r>
          </a:p>
          <a:p>
            <a:pPr lvl="1"/>
            <a:r>
              <a:rPr lang="en-US" dirty="0" smtClean="0"/>
              <a:t>One library retains, while others discard</a:t>
            </a:r>
          </a:p>
          <a:p>
            <a:r>
              <a:rPr lang="en-US" dirty="0" smtClean="0"/>
              <a:t>Can we set duplication targets?</a:t>
            </a:r>
          </a:p>
          <a:p>
            <a:r>
              <a:rPr lang="en-US" dirty="0" smtClean="0"/>
              <a:t>Should we focus on subjects, dates, languages, something else?</a:t>
            </a:r>
          </a:p>
          <a:p>
            <a:r>
              <a:rPr lang="en-US" dirty="0" smtClean="0"/>
              <a:t>Monographs or journals?</a:t>
            </a:r>
          </a:p>
          <a:p>
            <a:r>
              <a:rPr lang="en-US" dirty="0" smtClean="0"/>
              <a:t>Prospective as well as retrospective?</a:t>
            </a:r>
          </a:p>
          <a:p>
            <a:r>
              <a:rPr lang="en-US" dirty="0" smtClean="0"/>
              <a:t>In conjunction with digital access?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0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Overlapping collections (nationally, regionally, locally)</a:t>
            </a:r>
          </a:p>
          <a:p>
            <a:pPr lvl="1"/>
            <a:r>
              <a:rPr lang="en-US" dirty="0" smtClean="0"/>
              <a:t>Take up valuable space</a:t>
            </a:r>
          </a:p>
          <a:p>
            <a:pPr lvl="1"/>
            <a:r>
              <a:rPr lang="en-US" dirty="0" smtClean="0"/>
              <a:t>Often are unused</a:t>
            </a:r>
          </a:p>
          <a:p>
            <a:pPr lvl="1"/>
            <a:r>
              <a:rPr lang="en-US" dirty="0" smtClean="0"/>
              <a:t>Often are duplicated electronically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7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Libraries, faced with space needs will inadvertently discard a “last copy” while keeping relatively common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6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Projects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Regional Storage Trust (WEST)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focus on retrospective journals</a:t>
            </a:r>
          </a:p>
          <a:p>
            <a:r>
              <a:rPr lang="en-US" dirty="0" smtClean="0"/>
              <a:t>74 members in 18 states</a:t>
            </a:r>
          </a:p>
          <a:p>
            <a:r>
              <a:rPr lang="en-US" dirty="0" smtClean="0"/>
              <a:t>35 archive holders/ 5 builders</a:t>
            </a:r>
          </a:p>
          <a:p>
            <a:pPr lvl="1"/>
            <a:r>
              <a:rPr lang="en-US" dirty="0" smtClean="0"/>
              <a:t>Store entire run</a:t>
            </a:r>
          </a:p>
          <a:p>
            <a:r>
              <a:rPr lang="en-US" dirty="0" smtClean="0"/>
              <a:t>Over 500K volumes stored</a:t>
            </a:r>
          </a:p>
          <a:p>
            <a:pPr lvl="1"/>
            <a:r>
              <a:rPr lang="en-US" dirty="0" smtClean="0"/>
              <a:t>41% print only</a:t>
            </a:r>
          </a:p>
          <a:p>
            <a:r>
              <a:rPr lang="en-US" dirty="0" smtClean="0"/>
              <a:t>CSU, DU, UCHSC, UW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274638"/>
            <a:ext cx="88106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Eastern Academic Scholars’ Trust (EAST)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Newly formed</a:t>
            </a:r>
          </a:p>
          <a:p>
            <a:r>
              <a:rPr lang="en-US" dirty="0" smtClean="0"/>
              <a:t>Journals and monographs</a:t>
            </a:r>
          </a:p>
          <a:p>
            <a:r>
              <a:rPr lang="en-US" dirty="0" smtClean="0"/>
              <a:t>48 libraries</a:t>
            </a:r>
          </a:p>
          <a:p>
            <a:r>
              <a:rPr lang="en-US" dirty="0" smtClean="0"/>
              <a:t>Major collection analysis of monographs</a:t>
            </a:r>
          </a:p>
          <a:p>
            <a:pPr lvl="1"/>
            <a:r>
              <a:rPr lang="en-US" dirty="0" smtClean="0"/>
              <a:t>Preliminary study of overlap/uniqueness</a:t>
            </a:r>
          </a:p>
          <a:p>
            <a:pPr lvl="1"/>
            <a:r>
              <a:rPr lang="en-US" dirty="0" smtClean="0"/>
              <a:t>Validation sampling (condition and availability)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0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Florida Academic Repository (FLARE)</a:t>
            </a:r>
          </a:p>
          <a:p>
            <a:r>
              <a:rPr lang="en-US" dirty="0" smtClean="0"/>
              <a:t>ASERL Cooperative Journal Retention</a:t>
            </a:r>
          </a:p>
          <a:p>
            <a:r>
              <a:rPr lang="en-US" dirty="0" smtClean="0"/>
              <a:t>Research Collections and Preservation Consortium (</a:t>
            </a:r>
            <a:r>
              <a:rPr lang="en-US" dirty="0" err="1" smtClean="0"/>
              <a:t>ReCAP</a:t>
            </a:r>
            <a:r>
              <a:rPr lang="en-US" dirty="0" smtClean="0"/>
              <a:t>) – Princeton, NYU, Columbia</a:t>
            </a:r>
          </a:p>
          <a:p>
            <a:r>
              <a:rPr lang="en-US" dirty="0" smtClean="0"/>
              <a:t>Maine Shared Collections Collaborative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	And many others . . 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194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Archive Network (PAN) Forum</a:t>
            </a:r>
          </a:p>
          <a:p>
            <a:pPr lvl="1"/>
            <a:r>
              <a:rPr lang="en-US" dirty="0" smtClean="0"/>
              <a:t>Coordinated by CRL</a:t>
            </a:r>
          </a:p>
          <a:p>
            <a:pPr lvl="1"/>
            <a:r>
              <a:rPr lang="en-US" dirty="0" smtClean="0"/>
              <a:t>Held at ALA and ALA Midwinter (Friday AM)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https://www.crl.edu/programs/print-archive-network-forum-pan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9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Model</a:t>
            </a:r>
            <a:endParaRPr lang="en-US" dirty="0"/>
          </a:p>
        </p:txBody>
      </p:sp>
      <p:pic>
        <p:nvPicPr>
          <p:cNvPr id="4" name="Content Placeholder 3" descr="Screen Shot 2016-09-06 at 1.33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82" r="-12182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3750" y="6238875"/>
            <a:ext cx="5302250" cy="619125"/>
          </a:xfrm>
        </p:spPr>
        <p:txBody>
          <a:bodyPr/>
          <a:lstStyle/>
          <a:p>
            <a:r>
              <a:rPr lang="en-US" sz="1800" dirty="0" smtClean="0"/>
              <a:t>http://sampleandhold-r2.blogspot.com/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444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8275</TotalTime>
  <Words>503</Words>
  <Application>Microsoft Macintosh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Building the Collective Collection: An Overview</vt:lpstr>
      <vt:lpstr>The Problem</vt:lpstr>
      <vt:lpstr>The Concern</vt:lpstr>
      <vt:lpstr>Many Projects</vt:lpstr>
      <vt:lpstr>Western Regional Storage Trust (WEST)</vt:lpstr>
      <vt:lpstr>Eastern Academic Scholars’ Trust (EAST)</vt:lpstr>
      <vt:lpstr>Other Projects</vt:lpstr>
      <vt:lpstr>Keeping Up</vt:lpstr>
      <vt:lpstr>Distributed Model</vt:lpstr>
      <vt:lpstr>Four Models – Lavoie, et al</vt:lpstr>
      <vt:lpstr>“Mega-Scale”</vt:lpstr>
      <vt:lpstr>The Alliance shared print trust</vt:lpstr>
      <vt:lpstr>Alliance Shared Print Trust</vt:lpstr>
      <vt:lpstr>It’s Easy To:</vt:lpstr>
      <vt:lpstr>It’s Much Harder to:</vt:lpstr>
      <vt:lpstr>Next Steps</vt:lpstr>
      <vt:lpstr>Moving Beyond a Reactive Response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the Collective Collection: An Overview</dc:title>
  <dc:creator>Michael Levine-Clark</dc:creator>
  <cp:lastModifiedBy>Michael Levine-Clark</cp:lastModifiedBy>
  <cp:revision>8</cp:revision>
  <dcterms:created xsi:type="dcterms:W3CDTF">2016-09-06T19:02:05Z</dcterms:created>
  <dcterms:modified xsi:type="dcterms:W3CDTF">2016-09-12T12:57:12Z</dcterms:modified>
</cp:coreProperties>
</file>