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1" r:id="rId4"/>
    <p:sldId id="269" r:id="rId5"/>
    <p:sldId id="270" r:id="rId6"/>
    <p:sldId id="27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E50"/>
    <a:srgbClr val="FAB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3600">
                <a:solidFill>
                  <a:schemeClr val="bg1"/>
                </a:solidFill>
              </a:rPr>
              <a:t>Respondents Year of School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Sheet1!$A$10:$A$15</c:f>
              <c:strCache>
                <c:ptCount val="6"/>
                <c:pt idx="0">
                  <c:v>Freshman</c:v>
                </c:pt>
                <c:pt idx="1">
                  <c:v>Sophomore</c:v>
                </c:pt>
                <c:pt idx="2">
                  <c:v>Junior</c:v>
                </c:pt>
                <c:pt idx="3">
                  <c:v>Senior</c:v>
                </c:pt>
                <c:pt idx="4">
                  <c:v>Master's Student</c:v>
                </c:pt>
                <c:pt idx="5">
                  <c:v>Doctoral Student</c:v>
                </c:pt>
              </c:strCache>
            </c:strRef>
          </c:cat>
          <c:val>
            <c:numRef>
              <c:f>Sheet1!$B$10:$B$15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9</c:v>
                </c:pt>
                <c:pt idx="3">
                  <c:v>20</c:v>
                </c:pt>
                <c:pt idx="4">
                  <c:v>14</c:v>
                </c:pt>
                <c:pt idx="5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0C-4771-94DE-6BAED266E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0763512"/>
        <c:axId val="600761160"/>
      </c:barChart>
      <c:catAx>
        <c:axId val="600763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761160"/>
        <c:crosses val="autoZero"/>
        <c:auto val="1"/>
        <c:lblAlgn val="ctr"/>
        <c:lblOffset val="100"/>
        <c:noMultiLvlLbl val="0"/>
      </c:catAx>
      <c:valAx>
        <c:axId val="600761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763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bg1"/>
                </a:solidFill>
              </a:rPr>
              <a:t>From Whom Respondents</a:t>
            </a:r>
            <a:r>
              <a:rPr lang="en-US" sz="2400" baseline="0">
                <a:solidFill>
                  <a:schemeClr val="bg1"/>
                </a:solidFill>
              </a:rPr>
              <a:t> Learned of Library Research Services</a:t>
            </a:r>
            <a:endParaRPr lang="en-US" sz="240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Sheet3!$A$1:$A$8</c:f>
              <c:strCache>
                <c:ptCount val="8"/>
                <c:pt idx="0">
                  <c:v>A librarian spoke to one of my classes</c:v>
                </c:pt>
                <c:pt idx="1">
                  <c:v>A professor</c:v>
                </c:pt>
                <c:pt idx="2">
                  <c:v>Another student</c:v>
                </c:pt>
                <c:pt idx="3">
                  <c:v>My Academic advisor</c:v>
                </c:pt>
                <c:pt idx="4">
                  <c:v>Staff at the McNair Scholars program</c:v>
                </c:pt>
                <c:pt idx="5">
                  <c:v>Staff at the Graduate School</c:v>
                </c:pt>
                <c:pt idx="6">
                  <c:v>Staff at the Writing Center</c:v>
                </c:pt>
                <c:pt idx="7">
                  <c:v>Other</c:v>
                </c:pt>
              </c:strCache>
            </c:strRef>
          </c:cat>
          <c:val>
            <c:numRef>
              <c:f>Sheet3!$B$1:$B$8</c:f>
              <c:numCache>
                <c:formatCode>General</c:formatCode>
                <c:ptCount val="8"/>
                <c:pt idx="0">
                  <c:v>37</c:v>
                </c:pt>
                <c:pt idx="1">
                  <c:v>37</c:v>
                </c:pt>
                <c:pt idx="2">
                  <c:v>6</c:v>
                </c:pt>
                <c:pt idx="3">
                  <c:v>6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98-44FC-B928-BB4007EB35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0762336"/>
        <c:axId val="412518200"/>
      </c:barChart>
      <c:catAx>
        <c:axId val="600762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518200"/>
        <c:crosses val="autoZero"/>
        <c:auto val="1"/>
        <c:lblAlgn val="ctr"/>
        <c:lblOffset val="100"/>
        <c:noMultiLvlLbl val="0"/>
      </c:catAx>
      <c:valAx>
        <c:axId val="412518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76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>
                <a:solidFill>
                  <a:schemeClr val="bg1"/>
                </a:solidFill>
              </a:rPr>
              <a:t>Venues Where Students Learned of Library Research Services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Sheet4!$A$1:$A$5</c:f>
              <c:strCache>
                <c:ptCount val="5"/>
                <c:pt idx="0">
                  <c:v>a librarian's name and contact information was listed in my course Blackboard</c:v>
                </c:pt>
                <c:pt idx="1">
                  <c:v>a librarian's name and contact information was listed in my course syllabus</c:v>
                </c:pt>
                <c:pt idx="2">
                  <c:v>student asked for help in the library and was directed to a librarian</c:v>
                </c:pt>
                <c:pt idx="3">
                  <c:v>student enrolled in or completed an LIB course</c:v>
                </c:pt>
                <c:pt idx="4">
                  <c:v>the library website</c:v>
                </c:pt>
              </c:strCache>
            </c:strRef>
          </c:cat>
          <c:val>
            <c:numRef>
              <c:f>Sheet4!$B$1:$B$5</c:f>
              <c:numCache>
                <c:formatCode>General</c:formatCode>
                <c:ptCount val="5"/>
                <c:pt idx="0">
                  <c:v>12</c:v>
                </c:pt>
                <c:pt idx="1">
                  <c:v>17</c:v>
                </c:pt>
                <c:pt idx="2">
                  <c:v>5</c:v>
                </c:pt>
                <c:pt idx="3">
                  <c:v>3</c:v>
                </c:pt>
                <c:pt idx="4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A6-4BF9-90C6-E86082485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2518984"/>
        <c:axId val="412519376"/>
      </c:barChart>
      <c:catAx>
        <c:axId val="412518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519376"/>
        <c:crosses val="autoZero"/>
        <c:auto val="1"/>
        <c:lblAlgn val="ctr"/>
        <c:lblOffset val="100"/>
        <c:noMultiLvlLbl val="0"/>
      </c:catAx>
      <c:valAx>
        <c:axId val="412519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518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9CDE7-B61E-BD40-9481-F1F4B64F3159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9AB08-EB93-3549-BBDC-5D1C9C1B3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9AB08-EB93-3549-BBDC-5D1C9C1B34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72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9AB08-EB93-3549-BBDC-5D1C9C1B34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7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3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2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5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4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7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9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6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6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3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0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8755"/>
            <a:ext cx="9144000" cy="99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76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86"/>
            <a:ext cx="9144000" cy="6096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28576" y="4254498"/>
            <a:ext cx="9429750" cy="2659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2785"/>
            <a:ext cx="9144000" cy="12558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759" y="4254498"/>
            <a:ext cx="8697421" cy="648758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FFFFFF"/>
                </a:solidFill>
                <a:latin typeface="Helvetica"/>
                <a:cs typeface="Helvetica"/>
              </a:rPr>
              <a:t>Market Reach &amp; Advertising Medium</a:t>
            </a:r>
            <a:endParaRPr lang="en-US" sz="3600" b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983" y="4839397"/>
            <a:ext cx="7789879" cy="515056"/>
          </a:xfrm>
        </p:spPr>
        <p:txBody>
          <a:bodyPr/>
          <a:lstStyle/>
          <a:p>
            <a:pPr algn="l"/>
            <a:r>
              <a:rPr lang="en-US" sz="2000" dirty="0" smtClean="0">
                <a:solidFill>
                  <a:srgbClr val="FAB134"/>
                </a:solidFill>
                <a:latin typeface="Helvetica"/>
                <a:cs typeface="Helvetica"/>
              </a:rPr>
              <a:t>Assessing How Students Learn about Research Services</a:t>
            </a:r>
            <a:endParaRPr lang="en-US" sz="2000" dirty="0">
              <a:solidFill>
                <a:srgbClr val="FAB134"/>
              </a:solidFill>
              <a:latin typeface="Helvetica"/>
              <a:cs typeface="Helvetic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457" y="5658556"/>
            <a:ext cx="3188724" cy="936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8755"/>
            <a:ext cx="9144000" cy="992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19"/>
          <p:cNvSpPr txBox="1"/>
          <p:nvPr/>
        </p:nvSpPr>
        <p:spPr>
          <a:xfrm>
            <a:off x="279960" y="5824009"/>
            <a:ext cx="3362960" cy="109043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Georgia"/>
                <a:ea typeface="ヒラギノ丸ゴ Pro W4"/>
                <a:cs typeface="Times New Roman"/>
              </a:rPr>
              <a:t>Stephanie Wiegand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Georgia"/>
                <a:ea typeface="ヒラギノ丸ゴ Pro W4"/>
                <a:cs typeface="Times New Roman"/>
              </a:rPr>
              <a:t>Colorado Alliance of Research Libraries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Georgia"/>
                <a:ea typeface="ヒラギノ丸ゴ Pro W4"/>
                <a:cs typeface="Times New Roman"/>
              </a:rPr>
              <a:t>November 18, 2016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bg1">
                  <a:lumMod val="50000"/>
                </a:schemeClr>
              </a:solidFill>
              <a:effectLst/>
              <a:ea typeface="ヒラギノ丸ゴ Pro W4"/>
              <a:cs typeface="Times New Roman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60" y="5418673"/>
            <a:ext cx="326390" cy="163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24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7370" y="391886"/>
            <a:ext cx="8432801" cy="622662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rgbClr val="192E50"/>
                </a:solidFill>
                <a:latin typeface="Helvetica"/>
                <a:cs typeface="Helvetica"/>
              </a:rPr>
              <a:t>Of respondents</a:t>
            </a:r>
          </a:p>
          <a:p>
            <a:pPr algn="r"/>
            <a:endParaRPr lang="en-US" sz="4800" dirty="0" smtClean="0">
              <a:solidFill>
                <a:srgbClr val="192E50"/>
              </a:solidFill>
              <a:latin typeface="Helvetica"/>
              <a:cs typeface="Helvetica"/>
            </a:endParaRPr>
          </a:p>
          <a:p>
            <a:pPr algn="r"/>
            <a:r>
              <a:rPr lang="en-US" sz="4800" dirty="0" smtClean="0">
                <a:solidFill>
                  <a:srgbClr val="192E50"/>
                </a:solidFill>
                <a:latin typeface="Helvetica"/>
                <a:cs typeface="Helvetica"/>
              </a:rPr>
              <a:t>20</a:t>
            </a:r>
            <a:r>
              <a:rPr lang="en-US" sz="4800" dirty="0">
                <a:solidFill>
                  <a:srgbClr val="192E50"/>
                </a:solidFill>
                <a:latin typeface="Helvetica"/>
                <a:cs typeface="Helvetica"/>
              </a:rPr>
              <a:t>% were distance </a:t>
            </a:r>
            <a:r>
              <a:rPr lang="en-US" sz="4800" dirty="0" smtClean="0">
                <a:solidFill>
                  <a:srgbClr val="192E50"/>
                </a:solidFill>
                <a:latin typeface="Helvetica"/>
                <a:cs typeface="Helvetica"/>
              </a:rPr>
              <a:t>students</a:t>
            </a:r>
          </a:p>
          <a:p>
            <a:pPr algn="r"/>
            <a:r>
              <a:rPr lang="en-US" sz="4800" dirty="0" smtClean="0">
                <a:solidFill>
                  <a:srgbClr val="192E50"/>
                </a:solidFill>
                <a:latin typeface="Helvetica"/>
                <a:cs typeface="Helvetica"/>
              </a:rPr>
              <a:t>83</a:t>
            </a:r>
            <a:r>
              <a:rPr lang="en-US" sz="4800" dirty="0">
                <a:solidFill>
                  <a:srgbClr val="192E50"/>
                </a:solidFill>
                <a:latin typeface="Helvetica"/>
                <a:cs typeface="Helvetica"/>
              </a:rPr>
              <a:t>% were full </a:t>
            </a:r>
            <a:r>
              <a:rPr lang="en-US" sz="4800" dirty="0" smtClean="0">
                <a:solidFill>
                  <a:srgbClr val="192E50"/>
                </a:solidFill>
                <a:latin typeface="Helvetica"/>
                <a:cs typeface="Helvetica"/>
              </a:rPr>
              <a:t>time</a:t>
            </a:r>
          </a:p>
          <a:p>
            <a:pPr algn="r"/>
            <a:r>
              <a:rPr lang="en-US" sz="4800" dirty="0" smtClean="0">
                <a:solidFill>
                  <a:srgbClr val="192E50"/>
                </a:solidFill>
                <a:latin typeface="Helvetica"/>
                <a:cs typeface="Helvetica"/>
              </a:rPr>
              <a:t>20</a:t>
            </a:r>
            <a:r>
              <a:rPr lang="en-US" sz="4800" dirty="0">
                <a:solidFill>
                  <a:srgbClr val="192E50"/>
                </a:solidFill>
                <a:latin typeface="Helvetica"/>
                <a:cs typeface="Helvetica"/>
              </a:rPr>
              <a:t>% were nontraditional </a:t>
            </a:r>
            <a:endParaRPr lang="en-US" sz="4800" dirty="0" smtClean="0">
              <a:solidFill>
                <a:srgbClr val="192E50"/>
              </a:solidFill>
              <a:latin typeface="Helvetica"/>
              <a:cs typeface="Helvetica"/>
            </a:endParaRPr>
          </a:p>
          <a:p>
            <a:pPr algn="r"/>
            <a:r>
              <a:rPr lang="en-US" sz="4800" dirty="0" smtClean="0">
                <a:solidFill>
                  <a:srgbClr val="192E50"/>
                </a:solidFill>
                <a:latin typeface="Helvetica"/>
                <a:cs typeface="Helvetica"/>
              </a:rPr>
              <a:t>13</a:t>
            </a:r>
            <a:r>
              <a:rPr lang="en-US" sz="4800" dirty="0">
                <a:solidFill>
                  <a:srgbClr val="192E50"/>
                </a:solidFill>
                <a:latin typeface="Helvetica"/>
                <a:cs typeface="Helvetica"/>
              </a:rPr>
              <a:t>% were transfer </a:t>
            </a:r>
            <a:r>
              <a:rPr lang="en-US" sz="4800" dirty="0" smtClean="0">
                <a:solidFill>
                  <a:srgbClr val="192E50"/>
                </a:solidFill>
                <a:latin typeface="Helvetica"/>
                <a:cs typeface="Helvetica"/>
              </a:rPr>
              <a:t>students</a:t>
            </a:r>
          </a:p>
          <a:p>
            <a:pPr algn="r"/>
            <a:r>
              <a:rPr lang="en-US" sz="4800" dirty="0" smtClean="0">
                <a:solidFill>
                  <a:srgbClr val="192E50"/>
                </a:solidFill>
                <a:latin typeface="Helvetica"/>
                <a:cs typeface="Helvetica"/>
              </a:rPr>
              <a:t>22</a:t>
            </a:r>
            <a:r>
              <a:rPr lang="en-US" sz="4800" dirty="0">
                <a:solidFill>
                  <a:srgbClr val="192E50"/>
                </a:solidFill>
                <a:latin typeface="Helvetica"/>
                <a:cs typeface="Helvetica"/>
              </a:rPr>
              <a:t>% were first </a:t>
            </a:r>
            <a:r>
              <a:rPr lang="en-US" sz="4800" dirty="0" smtClean="0">
                <a:solidFill>
                  <a:srgbClr val="192E50"/>
                </a:solidFill>
                <a:latin typeface="Helvetica"/>
                <a:cs typeface="Helvetica"/>
              </a:rPr>
              <a:t>generation</a:t>
            </a:r>
            <a:endParaRPr lang="en-US" sz="4800" dirty="0">
              <a:solidFill>
                <a:srgbClr val="192E5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847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552329727"/>
              </p:ext>
            </p:extLst>
          </p:nvPr>
        </p:nvGraphicFramePr>
        <p:xfrm>
          <a:off x="333375" y="885825"/>
          <a:ext cx="8524875" cy="511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445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04579870"/>
              </p:ext>
            </p:extLst>
          </p:nvPr>
        </p:nvGraphicFramePr>
        <p:xfrm>
          <a:off x="246743" y="304800"/>
          <a:ext cx="8606971" cy="631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5032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034930507"/>
              </p:ext>
            </p:extLst>
          </p:nvPr>
        </p:nvGraphicFramePr>
        <p:xfrm>
          <a:off x="211667" y="246743"/>
          <a:ext cx="8758162" cy="634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4042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988023"/>
              </p:ext>
            </p:extLst>
          </p:nvPr>
        </p:nvGraphicFramePr>
        <p:xfrm>
          <a:off x="420914" y="753358"/>
          <a:ext cx="8389257" cy="3804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9257">
                  <a:extLst>
                    <a:ext uri="{9D8B030D-6E8A-4147-A177-3AD203B41FA5}">
                      <a16:colId xmlns:a16="http://schemas.microsoft.com/office/drawing/2014/main" xmlns="" val="3347428039"/>
                    </a:ext>
                  </a:extLst>
                </a:gridCol>
              </a:tblGrid>
              <a:tr h="38041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kern="1200" dirty="0" smtClean="0">
                          <a:solidFill>
                            <a:srgbClr val="192E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“It was difficult to find the librarian contact n the website, that is the one improvement I would make - a link with the librarians email/contact and their research specialty so students can easily find who to contact for what.”</a:t>
                      </a:r>
                      <a:endParaRPr lang="en-US" sz="9600" b="0" dirty="0">
                        <a:solidFill>
                          <a:srgbClr val="192E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5967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610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5944"/>
            <a:ext cx="9144000" cy="254205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0" y="4138333"/>
            <a:ext cx="9144000" cy="284177"/>
          </a:xfrm>
          <a:prstGeom prst="rect">
            <a:avLst/>
          </a:prstGeom>
          <a:solidFill>
            <a:srgbClr val="F8B1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39741"/>
            <a:ext cx="9144000" cy="648758"/>
          </a:xfrm>
        </p:spPr>
        <p:txBody>
          <a:bodyPr/>
          <a:lstStyle/>
          <a:p>
            <a:r>
              <a:rPr lang="en-US" sz="5400" b="1" dirty="0" smtClean="0">
                <a:solidFill>
                  <a:srgbClr val="192E50"/>
                </a:solidFill>
                <a:latin typeface="Helvetica"/>
                <a:cs typeface="Helvetica"/>
              </a:rPr>
              <a:t>Thank you.</a:t>
            </a:r>
            <a:endParaRPr lang="en-US" sz="5400" b="1" dirty="0">
              <a:solidFill>
                <a:srgbClr val="192E50"/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8755"/>
            <a:ext cx="9144000" cy="99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105" y="3321322"/>
            <a:ext cx="2951790" cy="284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117</Words>
  <Application>Microsoft Office PowerPoint</Application>
  <PresentationFormat>On-screen Show (4:3)</PresentationFormat>
  <Paragraphs>19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Georgia</vt:lpstr>
      <vt:lpstr>Helvetica</vt:lpstr>
      <vt:lpstr>Times New Roman</vt:lpstr>
      <vt:lpstr>ヒラギノ丸ゴ Pro W4</vt:lpstr>
      <vt:lpstr>Office Theme</vt:lpstr>
      <vt:lpstr>Market Reach &amp; Advertising Medium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TITLE</dc:title>
  <dc:creator>Jordan</dc:creator>
  <cp:lastModifiedBy>Rose Nelson</cp:lastModifiedBy>
  <cp:revision>23</cp:revision>
  <dcterms:created xsi:type="dcterms:W3CDTF">2015-05-27T18:56:39Z</dcterms:created>
  <dcterms:modified xsi:type="dcterms:W3CDTF">2016-11-22T17:36:09Z</dcterms:modified>
</cp:coreProperties>
</file>