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3" r:id="rId2"/>
    <p:sldId id="318" r:id="rId3"/>
    <p:sldId id="317" r:id="rId4"/>
    <p:sldId id="319" r:id="rId5"/>
    <p:sldId id="323" r:id="rId6"/>
    <p:sldId id="336" r:id="rId7"/>
    <p:sldId id="333" r:id="rId8"/>
    <p:sldId id="335" r:id="rId9"/>
    <p:sldId id="329" r:id="rId10"/>
    <p:sldId id="326" r:id="rId11"/>
    <p:sldId id="325" r:id="rId12"/>
    <p:sldId id="267" r:id="rId13"/>
    <p:sldId id="304" r:id="rId14"/>
    <p:sldId id="338" r:id="rId15"/>
    <p:sldId id="263" r:id="rId16"/>
    <p:sldId id="337" r:id="rId17"/>
    <p:sldId id="334" r:id="rId18"/>
    <p:sldId id="340" r:id="rId19"/>
    <p:sldId id="294" r:id="rId20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AEAEA"/>
    <a:srgbClr val="E5E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747" autoAdjust="0"/>
    <p:restoredTop sz="79654" autoAdjust="0"/>
  </p:normalViewPr>
  <p:slideViewPr>
    <p:cSldViewPr snapToGrid="0" snapToObjects="1">
      <p:cViewPr varScale="1">
        <p:scale>
          <a:sx n="58" d="100"/>
          <a:sy n="58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2F14EE-D7EB-4DEB-B0CE-E5A3CB7BE4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3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4A903F23-7ED6-427E-B407-53585596C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2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77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1367E-2C72-4ABA-8808-18310B1625D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403" y="4465706"/>
            <a:ext cx="5608320" cy="4156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6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7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3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8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6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19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6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C393-40D2-403E-8F15-FB954035AE8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403" y="4465706"/>
            <a:ext cx="5608320" cy="4156234"/>
          </a:xfrm>
        </p:spPr>
        <p:txBody>
          <a:bodyPr/>
          <a:lstStyle/>
          <a:p>
            <a:pPr lvl="1">
              <a:buFont typeface="Tahoma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8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2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3F23-7ED6-427E-B407-53585596C7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2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en-US"/>
              <a:t>Western Waters Digital Library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CNI Fall 2004 Task Force Meeting</a:t>
            </a:r>
          </a:p>
          <a:p>
            <a:r>
              <a:rPr lang="en-US"/>
              <a:t>Portland, Oregon</a:t>
            </a: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D80A16-0426-4C31-A644-2E7E91D7770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32886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pic>
        <p:nvPicPr>
          <p:cNvPr id="62472" name="Picture 8" descr="WESWA_home1-2x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885825" cy="866775"/>
          </a:xfrm>
          <a:prstGeom prst="rect">
            <a:avLst/>
          </a:prstGeom>
          <a:noFill/>
        </p:spPr>
      </p:pic>
      <p:pic>
        <p:nvPicPr>
          <p:cNvPr id="62473" name="Picture 9" descr="WESWA_home1-3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172200"/>
            <a:ext cx="2627313" cy="552450"/>
          </a:xfrm>
          <a:prstGeom prst="rect">
            <a:avLst/>
          </a:prstGeom>
          <a:noFill/>
        </p:spPr>
      </p:pic>
      <p:pic>
        <p:nvPicPr>
          <p:cNvPr id="62474" name="Picture 10" descr="WESWA_home1-2x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885825" cy="8667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E631-EDA9-4719-A59C-D342DFB304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5274-3C78-4D98-9F4A-F2899A9601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4EDC-A5C0-41F1-B3B3-D65A716396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06DB-E976-4623-9A59-6A1E5A54F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D1304-6393-4BA8-85DE-AD06EA3C98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E6FA5-511B-4027-A1EF-BDCDB5CB2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0638-E1DF-469A-B0E2-D2461A0565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6213-D047-4494-A266-1295AD025C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5F17-57EB-4410-84E7-D83A220FA0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3686A-B028-48DD-950F-B06967983E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dirty="0"/>
              <a:t>CNI Task Force Meeting</a:t>
            </a:r>
          </a:p>
          <a:p>
            <a:r>
              <a:rPr lang="en-US" dirty="0"/>
              <a:t>December 6, 2004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12945FB8-BA77-45D9-9273-86973F177F9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1447" name="Picture 7" descr="WESWA_home1-2x1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885825" cy="866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61448" name="Picture 8" descr="WESWA_home1-3x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152400"/>
            <a:ext cx="2628900" cy="552450"/>
          </a:xfrm>
          <a:prstGeom prst="rect">
            <a:avLst/>
          </a:prstGeom>
          <a:noFill/>
        </p:spPr>
      </p:pic>
      <p:pic>
        <p:nvPicPr>
          <p:cNvPr id="61449" name="Picture 9" descr="WESWA_home1-2x1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885825" cy="866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61450" name="Picture 10" descr="WESWA_home1-3x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6096000"/>
            <a:ext cx="2628900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sternwater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wn.paschal@colo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algn="ctr"/>
            <a:r>
              <a:rPr lang="en-US" sz="4000" dirty="0" smtClean="0"/>
              <a:t>The Western </a:t>
            </a:r>
            <a:r>
              <a:rPr lang="en-US" sz="4000" dirty="0"/>
              <a:t>Waters Digital </a:t>
            </a:r>
            <a:r>
              <a:rPr lang="en-US" sz="4000" dirty="0" smtClean="0"/>
              <a:t>Library: </a:t>
            </a:r>
            <a:endParaRPr lang="en-US" sz="2400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1981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Building </a:t>
            </a:r>
            <a:r>
              <a:rPr lang="en-US" dirty="0"/>
              <a:t>a </a:t>
            </a:r>
            <a:r>
              <a:rPr lang="en-US" dirty="0" smtClean="0"/>
              <a:t>Resource Through Multi-State Collaboration and Technology</a:t>
            </a:r>
            <a:endParaRPr lang="en-US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en-US" sz="1800" b="1" dirty="0"/>
          </a:p>
          <a:p>
            <a:endParaRPr lang="en-US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905000" y="4156075"/>
            <a:ext cx="5638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Dawn Paschal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Assistant Dean, </a:t>
            </a: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Digital </a:t>
            </a: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Library and ePublishing Services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Morgan Library, Colorado State University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 descr="\\acnsfile.acns.colostate.edu\libraryusers\dbastian\Desktop\water_572238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739"/>
            <a:ext cx="9144000" cy="1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4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13847" y="4222376"/>
            <a:ext cx="5472953" cy="2299448"/>
          </a:xfrm>
          <a:prstGeom prst="rect">
            <a:avLst/>
          </a:prstGeom>
          <a:solidFill>
            <a:srgbClr val="66FF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Project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Objectives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0" dirty="0">
              <a:latin typeface="Calibri" panose="020F050202020403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Begin developing comprehensive information resource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aseline="0" dirty="0" smtClean="0">
                <a:latin typeface="Calibri" panose="020F0502020204030204" pitchFamily="34" charset="0"/>
              </a:rPr>
              <a:t>Establish</a:t>
            </a:r>
            <a:r>
              <a:rPr lang="en-US" sz="2000" dirty="0" smtClean="0">
                <a:latin typeface="Calibri" panose="020F0502020204030204" pitchFamily="34" charset="0"/>
              </a:rPr>
              <a:t> a viable technical infrastructure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Serve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as a collaborative model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7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550017" y="1043189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305318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43966" y="2884868"/>
            <a:ext cx="4146997" cy="110758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Initial river basins focus: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Platte, Colorado, Rio Grande, 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Columbia</a:t>
            </a:r>
          </a:p>
        </p:txBody>
      </p:sp>
    </p:spTree>
    <p:extLst>
      <p:ext uri="{BB962C8B-B14F-4D97-AF65-F5344CB8AC3E}">
        <p14:creationId xmlns:p14="http://schemas.microsoft.com/office/powerpoint/2010/main" val="4202188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76656"/>
            <a:ext cx="8229600" cy="886968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Access to Content </a:t>
            </a:r>
            <a:endParaRPr lang="en-US" sz="4000" dirty="0">
              <a:latin typeface="+mn-lt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r>
              <a:rPr lang="en-US" dirty="0" smtClean="0"/>
              <a:t>Harvesting metadata to central server at Utah</a:t>
            </a:r>
          </a:p>
          <a:p>
            <a:pPr marL="342900" lvl="1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en-US" sz="2800" dirty="0" smtClean="0"/>
              <a:t>Creating </a:t>
            </a:r>
            <a:r>
              <a:rPr lang="en-US" sz="2800" dirty="0"/>
              <a:t>aggregated index for virtual, seamless searching of all collections from single website</a:t>
            </a:r>
          </a:p>
          <a:p>
            <a:pPr lvl="1"/>
            <a:r>
              <a:rPr lang="en-US" sz="2800" dirty="0" smtClean="0"/>
              <a:t>PKP harvester</a:t>
            </a:r>
          </a:p>
          <a:p>
            <a:pPr lvl="1"/>
            <a:r>
              <a:rPr lang="en-US" sz="2800" dirty="0" smtClean="0"/>
              <a:t>Sites mostly CONTENTdm users initially</a:t>
            </a:r>
          </a:p>
          <a:p>
            <a:r>
              <a:rPr lang="en-US" dirty="0" smtClean="0"/>
              <a:t>Balancing local control and central usability</a:t>
            </a:r>
          </a:p>
          <a:p>
            <a:pPr lvl="1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Project Outcomes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Expanded collaborative relationships established in 2003-2005</a:t>
            </a:r>
          </a:p>
          <a:p>
            <a:r>
              <a:rPr lang="en-US" dirty="0" smtClean="0"/>
              <a:t>Exceeded objective to digitize 20,000 pages  related to water policy and environmental history by digitizing or making accessible some 47,739 manuscript pages, legal documents, and photographic images </a:t>
            </a:r>
          </a:p>
          <a:p>
            <a:r>
              <a:rPr lang="en-US" dirty="0" smtClean="0"/>
              <a:t>Redesigned and enhanced the WWDL web site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62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169664" y="1627632"/>
            <a:ext cx="5248656" cy="223113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Also--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Added initial repository of 30 Encoded Archival Description (EAD) finding </a:t>
            </a:r>
            <a:r>
              <a:rPr lang="en-US" sz="2800" dirty="0" smtClean="0">
                <a:latin typeface="Calibri" panose="020F0502020204030204" pitchFamily="34" charset="0"/>
              </a:rPr>
              <a:t>aids, with </a:t>
            </a:r>
            <a:r>
              <a:rPr lang="en-US" sz="2800" dirty="0">
                <a:latin typeface="Calibri" panose="020F0502020204030204" pitchFamily="34" charset="0"/>
              </a:rPr>
              <a:t>multiple ways to retrieve </a:t>
            </a:r>
            <a:r>
              <a:rPr lang="en-US" sz="2800" dirty="0" smtClean="0">
                <a:latin typeface="Calibri" panose="020F0502020204030204" pitchFamily="34" charset="0"/>
              </a:rPr>
              <a:t>them</a:t>
            </a:r>
            <a:endParaRPr lang="en-US" sz="2800" dirty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3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938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105656" y="3361765"/>
            <a:ext cx="4123944" cy="138504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Linked finding aid entries to corresponding digital objects for easy access by users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824"/>
            <a:ext cx="8229600" cy="798576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Contributors</a:t>
            </a:r>
            <a:endParaRPr lang="en-US" sz="4000" dirty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institutions (some outside GWLA) are contributing content to the WWDL via harvesting of metadata: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199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10" y="4273052"/>
            <a:ext cx="3114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74" y="3288305"/>
            <a:ext cx="1952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25" y="3269255"/>
            <a:ext cx="208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1" y="5419725"/>
            <a:ext cx="2590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71" y="4230190"/>
            <a:ext cx="3819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Partnerships and Benefits</a:t>
            </a:r>
            <a:endParaRPr lang="en-US" sz="4000" dirty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United around common goals &amp; objectives</a:t>
            </a:r>
          </a:p>
          <a:p>
            <a:r>
              <a:rPr lang="en-US" sz="3200" dirty="0" smtClean="0"/>
              <a:t>Developed collections, solved technological issues collaboratively</a:t>
            </a:r>
          </a:p>
          <a:p>
            <a:r>
              <a:rPr lang="en-US" sz="3200" dirty="0" smtClean="0"/>
              <a:t>Digitized greater variety of material</a:t>
            </a:r>
          </a:p>
          <a:p>
            <a:r>
              <a:rPr lang="en-US" sz="3200" dirty="0" smtClean="0"/>
              <a:t>Widened use of metadata standards</a:t>
            </a:r>
          </a:p>
          <a:p>
            <a:pPr lvl="1"/>
            <a:r>
              <a:rPr lang="en-US" sz="3200" dirty="0" smtClean="0"/>
              <a:t>Testing, refining</a:t>
            </a:r>
          </a:p>
        </p:txBody>
      </p:sp>
    </p:spTree>
    <p:extLst>
      <p:ext uri="{BB962C8B-B14F-4D97-AF65-F5344CB8AC3E}">
        <p14:creationId xmlns:p14="http://schemas.microsoft.com/office/powerpoint/2010/main" val="3122071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62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6040" y="3910965"/>
            <a:ext cx="6175248" cy="1218819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  <a:alpha val="19000"/>
                </a:srgbClr>
              </a:gs>
              <a:gs pos="36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Are we interested?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anose="020F0502020204030204" pitchFamily="34" charset="0"/>
              </a:rPr>
              <a:t>Yes!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88" y="3383851"/>
            <a:ext cx="2438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98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497724"/>
            <a:ext cx="8001000" cy="1056289"/>
          </a:xfrm>
          <a:noFill/>
          <a:ln/>
        </p:spPr>
        <p:txBody>
          <a:bodyPr/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Website </a:t>
            </a:r>
            <a:r>
              <a:rPr lang="en-US" sz="2000" b="1" dirty="0"/>
              <a:t>– </a:t>
            </a:r>
            <a:r>
              <a:rPr lang="en-US" sz="2000" b="1" dirty="0">
                <a:hlinkClick r:id="rId3"/>
              </a:rPr>
              <a:t>http://westernwaters.org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dirty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85800" y="2554013"/>
            <a:ext cx="74723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Dawn Paschal, Assistant Dean, Digital Library &amp; ePublishing Services</a:t>
            </a:r>
            <a:endParaRPr lang="en-US" dirty="0"/>
          </a:p>
          <a:p>
            <a:r>
              <a:rPr lang="en-US" dirty="0" smtClean="0"/>
              <a:t>Morgan </a:t>
            </a:r>
            <a:r>
              <a:rPr lang="en-US" dirty="0"/>
              <a:t>Library, </a:t>
            </a:r>
            <a:r>
              <a:rPr lang="en-US" dirty="0" smtClean="0"/>
              <a:t>Colorado State University</a:t>
            </a:r>
            <a:endParaRPr lang="en-US" dirty="0"/>
          </a:p>
          <a:p>
            <a:r>
              <a:rPr lang="en-US" dirty="0" smtClean="0">
                <a:hlinkClick r:id="rId4"/>
              </a:rPr>
              <a:t>dawn.paschal@colostate.edu</a:t>
            </a:r>
            <a:endParaRPr lang="en-US" dirty="0"/>
          </a:p>
          <a:p>
            <a:r>
              <a:rPr lang="en-US" dirty="0" smtClean="0"/>
              <a:t>(970)-491-1849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41434" y="835572"/>
            <a:ext cx="8245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+mn-lt"/>
              </a:rPr>
              <a:t>Contact Information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5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92280" y="2956264"/>
            <a:ext cx="6391922" cy="2425824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  <a:alpha val="13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anose="020F0502020204030204" pitchFamily="34" charset="0"/>
              </a:rPr>
              <a:t>What is the Western Waters Digital Library?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cnsfile.acns.colostate.edu\libraryusers\dbastian\Desktop\wwd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9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3538" y="5211192"/>
            <a:ext cx="353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0718" y="2246050"/>
            <a:ext cx="7776839" cy="1296140"/>
          </a:xfrm>
          <a:prstGeom prst="rect">
            <a:avLst/>
          </a:prstGeom>
          <a:solidFill>
            <a:schemeClr val="accent3">
              <a:lumMod val="40000"/>
              <a:lumOff val="6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“The Western Waters Digital Library (WWDL) provides free public access to </a:t>
            </a:r>
            <a:r>
              <a:rPr lang="en-US" sz="2400" dirty="0" smtClean="0">
                <a:latin typeface="Calibri" panose="020F0502020204030204" pitchFamily="34" charset="0"/>
              </a:rPr>
              <a:t>digital collections of significant primary and secondary resources on water in the western United States.”</a:t>
            </a:r>
            <a:endParaRPr lang="en-US" sz="2400" dirty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83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B0F0">
                <a:tint val="66000"/>
                <a:satMod val="160000"/>
                <a:alpha val="7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cnsfile.acns.colostate.edu\libraryusers\dbastian\Desktop\oldfaithf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5172" cy="3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cnsfile.acns.colostate.edu\libraryusers\dbastian\Desktop\nava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2" y="0"/>
            <a:ext cx="3888828" cy="38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579"/>
            <a:ext cx="4095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264408"/>
            <a:ext cx="2800350" cy="36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3533775"/>
            <a:ext cx="248716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182879"/>
            <a:ext cx="5769864" cy="19686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7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anose="020F0502020204030204" pitchFamily="34" charset="0"/>
              </a:rPr>
              <a:t>Classic water literature, legal transcripts, maps, reports, personal papers, water project records, photographs, audio recordings, video, selected finding aids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9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History of the Western Waters Digital Library</a:t>
            </a:r>
            <a:endParaRPr lang="en-US" sz="32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Collaborative regional project of 12 research libraries in the </a:t>
            </a:r>
            <a:r>
              <a:rPr lang="en-US" dirty="0"/>
              <a:t>Greater Western Library Alliance (GWLA)</a:t>
            </a:r>
          </a:p>
          <a:p>
            <a:r>
              <a:rPr lang="en-US" dirty="0"/>
              <a:t>Funded by </a:t>
            </a:r>
            <a:r>
              <a:rPr lang="en-US" dirty="0" smtClean="0"/>
              <a:t>IMLS (2003-2005) and NEH (2007-2010) grants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633532"/>
            <a:ext cx="213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5009769"/>
            <a:ext cx="3019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443274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74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acnsfile.acns.colostate.edu\libraryusers\dbastian\Desktop\screen_shot_2013-07-25_at_3.47.35_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182880"/>
            <a:ext cx="7182196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724144" y="5184648"/>
            <a:ext cx="3328416" cy="149047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Dr. Gregory Thompson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anose="020F0502020204030204" pitchFamily="34" charset="0"/>
              </a:rPr>
              <a:t>Associate Dean, Special Collections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02" y="5741670"/>
            <a:ext cx="2838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1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Participants</a:t>
            </a:r>
            <a:endParaRPr lang="en-US" sz="4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8643" y="2252044"/>
            <a:ext cx="2171700" cy="733425"/>
          </a:xfrm>
          <a:prstGeom prst="rect">
            <a:avLst/>
          </a:prstGeom>
        </p:spPr>
      </p:pic>
      <p:pic>
        <p:nvPicPr>
          <p:cNvPr id="6" name="Picture 4" descr="http://newsroom.ucr.edu/images/releases/2388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62" y="2095261"/>
            <a:ext cx="1971676" cy="26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S3V2mPEvyYAHC1hROadsun5YMPV7jkzPNKZ2fStLsyT_p8ez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" y="3414053"/>
            <a:ext cx="2389374" cy="27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56" y="2161988"/>
            <a:ext cx="2838450" cy="9334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77" y="3414053"/>
            <a:ext cx="1400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08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Participants</a:t>
            </a:r>
            <a:endParaRPr lang="en-US" sz="4000" dirty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Engaged team of 16 archivists, librarians, technical experts</a:t>
            </a:r>
          </a:p>
          <a:p>
            <a:pPr lvl="1"/>
            <a:r>
              <a:rPr lang="en-US" dirty="0" smtClean="0"/>
              <a:t>Guided by collection development policy</a:t>
            </a:r>
          </a:p>
          <a:p>
            <a:r>
              <a:rPr lang="en-US" dirty="0" smtClean="0"/>
              <a:t>Faculty advisors with expertise in western water issues</a:t>
            </a:r>
          </a:p>
          <a:p>
            <a:pPr lvl="1"/>
            <a:r>
              <a:rPr lang="en-US" sz="2800" dirty="0" smtClean="0"/>
              <a:t>Recommended content based on research value, uniqueness, demand by faculty, other scholars</a:t>
            </a:r>
          </a:p>
        </p:txBody>
      </p:sp>
    </p:spTree>
    <p:extLst>
      <p:ext uri="{BB962C8B-B14F-4D97-AF65-F5344CB8AC3E}">
        <p14:creationId xmlns:p14="http://schemas.microsoft.com/office/powerpoint/2010/main" val="4164592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76"/>
            <a:ext cx="8229600" cy="877824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Audience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Students, faculty, researchers of institutions (primary)</a:t>
            </a:r>
          </a:p>
          <a:p>
            <a:r>
              <a:rPr lang="en-US" sz="3200" dirty="0" smtClean="0"/>
              <a:t>Policy makers</a:t>
            </a:r>
          </a:p>
          <a:p>
            <a:r>
              <a:rPr lang="en-US" sz="3200" dirty="0" smtClean="0"/>
              <a:t>Native American tribes</a:t>
            </a:r>
          </a:p>
          <a:p>
            <a:r>
              <a:rPr lang="en-US" sz="3200" dirty="0" smtClean="0"/>
              <a:t>Professionals in various fields (engineering, law)</a:t>
            </a:r>
          </a:p>
          <a:p>
            <a:r>
              <a:rPr lang="en-US" sz="3200" dirty="0" smtClean="0"/>
              <a:t>Others interested in contemporary, historic water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9410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cean">
  <a:themeElements>
    <a:clrScheme name="1_Ocean 15">
      <a:dk1>
        <a:srgbClr val="000000"/>
      </a:dk1>
      <a:lt1>
        <a:srgbClr val="336600"/>
      </a:lt1>
      <a:dk2>
        <a:srgbClr val="000000"/>
      </a:dk2>
      <a:lt2>
        <a:srgbClr val="000000"/>
      </a:lt2>
      <a:accent1>
        <a:srgbClr val="B7C533"/>
      </a:accent1>
      <a:accent2>
        <a:srgbClr val="CCCCFF"/>
      </a:accent2>
      <a:accent3>
        <a:srgbClr val="ADB8AA"/>
      </a:accent3>
      <a:accent4>
        <a:srgbClr val="000000"/>
      </a:accent4>
      <a:accent5>
        <a:srgbClr val="D8DFAD"/>
      </a:accent5>
      <a:accent6>
        <a:srgbClr val="B9B9E7"/>
      </a:accent6>
      <a:hlink>
        <a:srgbClr val="3366CC"/>
      </a:hlink>
      <a:folHlink>
        <a:srgbClr val="FF9900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9">
        <a:dk1>
          <a:srgbClr val="000000"/>
        </a:dk1>
        <a:lt1>
          <a:srgbClr val="3366CC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2A56AE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0">
        <a:dk1>
          <a:srgbClr val="000000"/>
        </a:dk1>
        <a:lt1>
          <a:srgbClr val="777777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656565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1">
        <a:dk1>
          <a:srgbClr val="000000"/>
        </a:dk1>
        <a:lt1>
          <a:srgbClr val="E4E3D1"/>
        </a:lt1>
        <a:dk2>
          <a:srgbClr val="336600"/>
        </a:dk2>
        <a:lt2>
          <a:srgbClr val="336699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C3C2B2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2">
        <a:dk1>
          <a:srgbClr val="000000"/>
        </a:dk1>
        <a:lt1>
          <a:srgbClr val="336699"/>
        </a:lt1>
        <a:dk2>
          <a:srgbClr val="336600"/>
        </a:dk2>
        <a:lt2>
          <a:srgbClr val="336699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2A5682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3">
        <a:dk1>
          <a:srgbClr val="000000"/>
        </a:dk1>
        <a:lt1>
          <a:srgbClr val="336699"/>
        </a:lt1>
        <a:dk2>
          <a:srgbClr val="336600"/>
        </a:dk2>
        <a:lt2>
          <a:srgbClr val="336699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2A5682"/>
        </a:accent4>
        <a:accent5>
          <a:srgbClr val="D8DFAD"/>
        </a:accent5>
        <a:accent6>
          <a:srgbClr val="B9B9E7"/>
        </a:accent6>
        <a:hlink>
          <a:srgbClr val="777777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4">
        <a:dk1>
          <a:srgbClr val="000000"/>
        </a:dk1>
        <a:lt1>
          <a:srgbClr val="336600"/>
        </a:lt1>
        <a:dk2>
          <a:srgbClr val="336699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000000"/>
        </a:accent4>
        <a:accent5>
          <a:srgbClr val="D8DFAD"/>
        </a:accent5>
        <a:accent6>
          <a:srgbClr val="B9B9E7"/>
        </a:accent6>
        <a:hlink>
          <a:srgbClr val="3366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ean 15">
        <a:dk1>
          <a:srgbClr val="000000"/>
        </a:dk1>
        <a:lt1>
          <a:srgbClr val="336600"/>
        </a:lt1>
        <a:dk2>
          <a:srgbClr val="000000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000000"/>
        </a:accent4>
        <a:accent5>
          <a:srgbClr val="D8DFAD"/>
        </a:accent5>
        <a:accent6>
          <a:srgbClr val="B9B9E7"/>
        </a:accent6>
        <a:hlink>
          <a:srgbClr val="3366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waters2</Template>
  <TotalTime>5214</TotalTime>
  <Words>457</Words>
  <Application>Microsoft Office PowerPoint</Application>
  <PresentationFormat>On-screen Show (4:3)</PresentationFormat>
  <Paragraphs>85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1_Ocean</vt:lpstr>
      <vt:lpstr>The Western Waters Digital Library: </vt:lpstr>
      <vt:lpstr>PowerPoint Presentation</vt:lpstr>
      <vt:lpstr>PowerPoint Presentation</vt:lpstr>
      <vt:lpstr>PowerPoint Presentation</vt:lpstr>
      <vt:lpstr>History of the Western Waters Digital Library</vt:lpstr>
      <vt:lpstr>PowerPoint Presentation</vt:lpstr>
      <vt:lpstr>Participants</vt:lpstr>
      <vt:lpstr>Participants</vt:lpstr>
      <vt:lpstr>Audience</vt:lpstr>
      <vt:lpstr>PowerPoint Presentation</vt:lpstr>
      <vt:lpstr>PowerPoint Presentation</vt:lpstr>
      <vt:lpstr>Access to Content </vt:lpstr>
      <vt:lpstr> Project Outcomes</vt:lpstr>
      <vt:lpstr>PowerPoint Presentation</vt:lpstr>
      <vt:lpstr>PowerPoint Presentation</vt:lpstr>
      <vt:lpstr>Contributors</vt:lpstr>
      <vt:lpstr>Partnerships and Benefits</vt:lpstr>
      <vt:lpstr>PowerPoint Presentation</vt:lpstr>
      <vt:lpstr> Website – http://westernwaters.org 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chixson</dc:creator>
  <cp:lastModifiedBy>Rose Nelson</cp:lastModifiedBy>
  <cp:revision>243</cp:revision>
  <cp:lastPrinted>2014-11-11T17:36:41Z</cp:lastPrinted>
  <dcterms:created xsi:type="dcterms:W3CDTF">2004-11-16T20:22:22Z</dcterms:created>
  <dcterms:modified xsi:type="dcterms:W3CDTF">2014-11-13T17:51:01Z</dcterms:modified>
</cp:coreProperties>
</file>