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92" r:id="rId3"/>
    <p:sldId id="285" r:id="rId4"/>
    <p:sldId id="286" r:id="rId5"/>
    <p:sldId id="287" r:id="rId6"/>
    <p:sldId id="288" r:id="rId7"/>
    <p:sldId id="289" r:id="rId8"/>
    <p:sldId id="295" r:id="rId9"/>
    <p:sldId id="290" r:id="rId10"/>
    <p:sldId id="291" r:id="rId11"/>
    <p:sldId id="298" r:id="rId12"/>
    <p:sldId id="293" r:id="rId13"/>
    <p:sldId id="257" r:id="rId14"/>
    <p:sldId id="275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8" r:id="rId23"/>
    <p:sldId id="266" r:id="rId24"/>
    <p:sldId id="267" r:id="rId25"/>
    <p:sldId id="269" r:id="rId26"/>
    <p:sldId id="270" r:id="rId27"/>
    <p:sldId id="271" r:id="rId28"/>
    <p:sldId id="272" r:id="rId29"/>
    <p:sldId id="274" r:id="rId30"/>
    <p:sldId id="273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96" r:id="rId40"/>
    <p:sldId id="297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F6DED-685D-4B0A-A9B2-9FA1D0D0F8E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97F87-388A-4713-95A2-3C01E93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5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7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5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5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1194-4E33-4391-BAC4-ADC5AF335B11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B318-899C-45FE-9764-74DDEBFB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ose@coalliance.or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Library Content Comparison System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5805" y="365970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Shared Print Workshop</a:t>
            </a:r>
          </a:p>
          <a:p>
            <a:r>
              <a:rPr lang="en-US" dirty="0" smtClean="0"/>
              <a:t>September 12, 2016 </a:t>
            </a:r>
          </a:p>
          <a:p>
            <a:r>
              <a:rPr lang="en-US" dirty="0" smtClean="0"/>
              <a:t>DU Anderson Commons</a:t>
            </a:r>
          </a:p>
          <a:p>
            <a:r>
              <a:rPr lang="en-US" dirty="0" smtClean="0"/>
              <a:t>Rose Nelson, Assistant Direct CO Alliance of Research Libraries</a:t>
            </a:r>
            <a:endParaRPr lang="en-US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0" y="5720061"/>
            <a:ext cx="24479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using the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Implied “OR” so use quotations if searching an exact keyword phrase</a:t>
            </a:r>
          </a:p>
          <a:p>
            <a:r>
              <a:rPr lang="en-US" dirty="0" smtClean="0"/>
              <a:t>Click on region label to select all sites in the group</a:t>
            </a:r>
          </a:p>
          <a:p>
            <a:r>
              <a:rPr lang="en-US" dirty="0" smtClean="0"/>
              <a:t>Click search button without entering anything to see all sites in system and number of records held</a:t>
            </a:r>
          </a:p>
          <a:p>
            <a:r>
              <a:rPr lang="en-US" dirty="0" smtClean="0"/>
              <a:t>Works best in </a:t>
            </a:r>
            <a:r>
              <a:rPr lang="en-US" dirty="0" err="1" smtClean="0"/>
              <a:t>FireFox</a:t>
            </a:r>
            <a:endParaRPr lang="en-US" dirty="0" smtClean="0"/>
          </a:p>
          <a:p>
            <a:r>
              <a:rPr lang="en-US" dirty="0" smtClean="0"/>
              <a:t>When building complicated queries, use the save search option </a:t>
            </a:r>
          </a:p>
          <a:p>
            <a:r>
              <a:rPr lang="en-US" dirty="0" smtClean="0"/>
              <a:t>Sometimes it’s easier to start over rather than remove criteria from a search </a:t>
            </a:r>
          </a:p>
        </p:txBody>
      </p:sp>
    </p:spTree>
    <p:extLst>
      <p:ext uri="{BB962C8B-B14F-4D97-AF65-F5344CB8AC3E}">
        <p14:creationId xmlns:p14="http://schemas.microsoft.com/office/powerpoint/2010/main" val="11843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Information: </a:t>
            </a:r>
            <a:r>
              <a:rPr lang="en-US" dirty="0" smtClean="0">
                <a:hlinkClick r:id="rId2"/>
              </a:rPr>
              <a:t>rose@coalliance.org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Rush Decision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199" r="32385" b="23155"/>
          <a:stretch/>
        </p:blipFill>
        <p:spPr>
          <a:xfrm>
            <a:off x="1273691" y="1762897"/>
            <a:ext cx="8018591" cy="39788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423776" y="3814118"/>
            <a:ext cx="828848" cy="4777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229" t="14446" r="1675" b="16626"/>
          <a:stretch/>
        </p:blipFill>
        <p:spPr>
          <a:xfrm>
            <a:off x="206062" y="1030309"/>
            <a:ext cx="11468233" cy="44643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84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search options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939" r="32288" b="45895"/>
          <a:stretch/>
        </p:blipFill>
        <p:spPr>
          <a:xfrm>
            <a:off x="288048" y="2122415"/>
            <a:ext cx="11065752" cy="36922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1795849" y="4712044"/>
            <a:ext cx="815546" cy="45308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 vs. CU Boulder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363" r="1376" b="6621"/>
          <a:stretch/>
        </p:blipFill>
        <p:spPr>
          <a:xfrm>
            <a:off x="324325" y="1491175"/>
            <a:ext cx="11318265" cy="5162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01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712"/>
          </a:xfrm>
        </p:spPr>
        <p:txBody>
          <a:bodyPr/>
          <a:lstStyle/>
          <a:p>
            <a:r>
              <a:rPr lang="en-US" dirty="0" smtClean="0"/>
              <a:t>UNC vs. CU-Boulder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637" r="124" b="7563"/>
          <a:stretch/>
        </p:blipFill>
        <p:spPr>
          <a:xfrm>
            <a:off x="1125415" y="1567675"/>
            <a:ext cx="10228385" cy="45946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4572001" y="5613010"/>
            <a:ext cx="872196" cy="16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013" y="5598942"/>
            <a:ext cx="872196" cy="16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by Call # Range: Primary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56" r="1055" b="7124"/>
          <a:stretch/>
        </p:blipFill>
        <p:spPr>
          <a:xfrm>
            <a:off x="365902" y="1378634"/>
            <a:ext cx="11127403" cy="50784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7499" y="3587261"/>
            <a:ext cx="1758461" cy="506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by Call # Range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62" t="19464" r="462" b="8160"/>
          <a:stretch/>
        </p:blipFill>
        <p:spPr>
          <a:xfrm>
            <a:off x="838200" y="1456855"/>
            <a:ext cx="10317480" cy="4198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4375052" y="5078436"/>
            <a:ext cx="506437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01507" y="5078436"/>
            <a:ext cx="506437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UNC-more items in Primary Education: What are the 64 unique items held by CU?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02" t="36700" r="9955" b="27610"/>
          <a:stretch/>
        </p:blipFill>
        <p:spPr>
          <a:xfrm>
            <a:off x="2052873" y="2101352"/>
            <a:ext cx="9734843" cy="2532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8370277" y="3728544"/>
            <a:ext cx="534572" cy="200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Developed a Collection Analysis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support work of the Shared Print project</a:t>
            </a:r>
            <a:endParaRPr lang="en-US" dirty="0"/>
          </a:p>
          <a:p>
            <a:r>
              <a:rPr lang="en-US" dirty="0"/>
              <a:t>An analysis tool was needed that was affordable and flexible</a:t>
            </a:r>
          </a:p>
          <a:p>
            <a:r>
              <a:rPr lang="en-US" dirty="0"/>
              <a:t>Commercial tools (</a:t>
            </a:r>
            <a:r>
              <a:rPr lang="en-US" dirty="0" err="1"/>
              <a:t>Intota</a:t>
            </a:r>
            <a:r>
              <a:rPr lang="en-US" dirty="0"/>
              <a:t> Assessment, OCLC Collection Evaluation, SCS </a:t>
            </a:r>
            <a:r>
              <a:rPr lang="en-US" dirty="0" err="1"/>
              <a:t>Greenglass</a:t>
            </a:r>
            <a:r>
              <a:rPr lang="en-US" dirty="0"/>
              <a:t> for Groups) are excellent services but were too expensive for member libraries</a:t>
            </a:r>
          </a:p>
          <a:p>
            <a:endParaRPr lang="en-US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70" y="5807718"/>
            <a:ext cx="24479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 Unique items from CU-Boulder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0" t="20638" r="1606" b="7432"/>
          <a:stretch/>
        </p:blipFill>
        <p:spPr>
          <a:xfrm>
            <a:off x="637735" y="1690688"/>
            <a:ext cx="10916530" cy="45272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Oval 4"/>
          <p:cNvSpPr/>
          <p:nvPr/>
        </p:nvSpPr>
        <p:spPr>
          <a:xfrm>
            <a:off x="5275386" y="1690688"/>
            <a:ext cx="618978" cy="335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72708" y="4234374"/>
            <a:ext cx="1099623" cy="239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617698" y="4290643"/>
            <a:ext cx="478302" cy="12661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66338" y="4215448"/>
            <a:ext cx="2658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to view MARC record from CU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72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 Record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" t="19893" r="10924" b="8661"/>
          <a:stretch/>
        </p:blipFill>
        <p:spPr>
          <a:xfrm>
            <a:off x="1019907" y="1600447"/>
            <a:ext cx="9664505" cy="4628271"/>
          </a:xfrm>
          <a:prstGeom prst="rect">
            <a:avLst/>
          </a:prstGeom>
          <a:ln>
            <a:solidFill>
              <a:schemeClr val="tx1">
                <a:alpha val="8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55213" y="3329450"/>
            <a:ext cx="26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Match 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60" y="5261316"/>
            <a:ext cx="1941341" cy="147007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0141" y="5150153"/>
            <a:ext cx="75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245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flipV="1">
            <a:off x="984739" y="3682921"/>
            <a:ext cx="3108960" cy="354506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4737" y="5408323"/>
            <a:ext cx="1941341" cy="147007"/>
          </a:xfrm>
          <a:prstGeom prst="rect">
            <a:avLst/>
          </a:prstGeom>
          <a:solidFill>
            <a:schemeClr val="accent2">
              <a:lumMod val="75000"/>
              <a:alpha val="1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54315" y="4965487"/>
            <a:ext cx="75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4240236" y="3664714"/>
            <a:ext cx="1611924" cy="354506"/>
          </a:xfrm>
          <a:prstGeom prst="rect">
            <a:avLst/>
          </a:prstGeom>
          <a:solidFill>
            <a:schemeClr val="accent2">
              <a:lumMod val="75000"/>
              <a:alpha val="1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52733" y="5150153"/>
            <a:ext cx="2168768" cy="111163"/>
          </a:xfrm>
          <a:prstGeom prst="rect">
            <a:avLst/>
          </a:prstGeom>
          <a:solidFill>
            <a:schemeClr val="accent6">
              <a:alpha val="1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49198" y="3698783"/>
            <a:ext cx="2512254" cy="215800"/>
          </a:xfrm>
          <a:prstGeom prst="rect">
            <a:avLst/>
          </a:prstGeom>
          <a:solidFill>
            <a:schemeClr val="accent6">
              <a:alpha val="1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54315" y="5399205"/>
            <a:ext cx="75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260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17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dated Astronomy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 Boulder vs. Alliance Libraries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818" r="1546" b="10883"/>
          <a:stretch/>
        </p:blipFill>
        <p:spPr>
          <a:xfrm>
            <a:off x="313193" y="1535943"/>
            <a:ext cx="10828420" cy="4346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96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by keyword: “Astronomy”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251" r="1323" b="5603"/>
          <a:stretch/>
        </p:blipFill>
        <p:spPr>
          <a:xfrm>
            <a:off x="532119" y="1524000"/>
            <a:ext cx="9831082" cy="39871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81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results 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564" r="2958" b="7536"/>
          <a:stretch/>
        </p:blipFill>
        <p:spPr>
          <a:xfrm>
            <a:off x="738761" y="1375796"/>
            <a:ext cx="9336417" cy="42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search more by publication date facet:</a:t>
            </a:r>
            <a:br>
              <a:rPr lang="en-US" dirty="0" smtClean="0"/>
            </a:br>
            <a:r>
              <a:rPr lang="en-US" dirty="0" smtClean="0"/>
              <a:t>“1950-1999”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5664" t="17532" r="9356" b="6480"/>
          <a:stretch/>
        </p:blipFill>
        <p:spPr>
          <a:xfrm>
            <a:off x="1153297" y="1767783"/>
            <a:ext cx="9993336" cy="443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3056238" y="3245709"/>
            <a:ext cx="321276" cy="25537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records held at 3 or more libraries as potential candidates for weeding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40" t="16772" r="34054" b="21850"/>
          <a:stretch/>
        </p:blipFill>
        <p:spPr>
          <a:xfrm>
            <a:off x="930876" y="1727019"/>
            <a:ext cx="7953066" cy="49827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193060" y="6170140"/>
            <a:ext cx="313038" cy="17299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86" t="23541" r="36197" b="20210"/>
          <a:stretch/>
        </p:blipFill>
        <p:spPr>
          <a:xfrm>
            <a:off x="2257168" y="2184689"/>
            <a:ext cx="7298724" cy="45533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069492" y="4461354"/>
            <a:ext cx="2776151" cy="193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records in a variety of formats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526" r="4989" b="11802"/>
          <a:stretch/>
        </p:blipFill>
        <p:spPr>
          <a:xfrm>
            <a:off x="457899" y="2063693"/>
            <a:ext cx="8627378" cy="40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Tool Selected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be scalable to work from the smallest to largest libraries</a:t>
            </a:r>
          </a:p>
          <a:p>
            <a:r>
              <a:rPr lang="en-US" dirty="0" smtClean="0"/>
              <a:t>Must work in real-time</a:t>
            </a:r>
          </a:p>
          <a:p>
            <a:r>
              <a:rPr lang="en-US" dirty="0" smtClean="0"/>
              <a:t>Must support comparing (1-1</a:t>
            </a:r>
            <a:r>
              <a:rPr lang="en-US" dirty="0"/>
              <a:t> </a:t>
            </a:r>
            <a:r>
              <a:rPr lang="en-US" dirty="0" smtClean="0"/>
              <a:t>and 1-many)</a:t>
            </a:r>
          </a:p>
          <a:p>
            <a:r>
              <a:rPr lang="en-US" dirty="0" smtClean="0"/>
              <a:t>Must support export of MARC, XML and delimited (Excel)</a:t>
            </a:r>
          </a:p>
          <a:p>
            <a:r>
              <a:rPr lang="en-US" dirty="0" smtClean="0"/>
              <a:t>Must show what’s unique and overlapping, including visualizations</a:t>
            </a:r>
          </a:p>
          <a:p>
            <a:r>
              <a:rPr lang="en-US" dirty="0" smtClean="0"/>
              <a:t>Must be able to have searches or facets to work with any fields in a MARC record</a:t>
            </a:r>
          </a:p>
          <a:p>
            <a:r>
              <a:rPr lang="en-US" dirty="0" smtClean="0"/>
              <a:t>Matching algorithm must be made from elements in a MARC record but </a:t>
            </a:r>
            <a:r>
              <a:rPr lang="en-US" b="1" dirty="0" smtClean="0"/>
              <a:t>NOT</a:t>
            </a:r>
            <a:r>
              <a:rPr lang="en-US" dirty="0" smtClean="0"/>
              <a:t> depend on OCLC #, ISBN, ISSN</a:t>
            </a:r>
          </a:p>
          <a:p>
            <a:r>
              <a:rPr lang="en-US" dirty="0" smtClean="0"/>
              <a:t>Must be easy-to-use!</a:t>
            </a:r>
          </a:p>
          <a:p>
            <a:endParaRPr lang="en-US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70" y="5807718"/>
            <a:ext cx="24479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571" r="7082" b="11171"/>
          <a:stretch/>
        </p:blipFill>
        <p:spPr>
          <a:xfrm>
            <a:off x="407168" y="1771136"/>
            <a:ext cx="8275513" cy="39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Blank search: number of records held by each site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89" r="28031" b="9260"/>
          <a:stretch/>
        </p:blipFill>
        <p:spPr>
          <a:xfrm>
            <a:off x="1038357" y="1392196"/>
            <a:ext cx="7281859" cy="464135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660822" y="3286897"/>
            <a:ext cx="683740" cy="3624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81" y="192130"/>
            <a:ext cx="10515600" cy="1325563"/>
          </a:xfrm>
        </p:spPr>
        <p:txBody>
          <a:bodyPr/>
          <a:lstStyle/>
          <a:p>
            <a:r>
              <a:rPr lang="en-US" dirty="0" smtClean="0"/>
              <a:t>From there, you can limit by facet to refine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8" t="18502" r="20099" b="3446"/>
          <a:stretch/>
        </p:blipFill>
        <p:spPr>
          <a:xfrm>
            <a:off x="953530" y="1517693"/>
            <a:ext cx="8865973" cy="49078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18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by publication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003" r="23406" b="6791"/>
          <a:stretch/>
        </p:blipFill>
        <p:spPr>
          <a:xfrm>
            <a:off x="838200" y="1507524"/>
            <a:ext cx="8890686" cy="49756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47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Set: publication range 2015-2017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1" y="1268309"/>
            <a:ext cx="10986782" cy="61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set of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3" t="15152" r="29342" b="7501"/>
          <a:stretch/>
        </p:blipFill>
        <p:spPr>
          <a:xfrm>
            <a:off x="1058373" y="1451791"/>
            <a:ext cx="8349238" cy="518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9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Randomly chose Colorado School of Mines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559" r="28216" b="4669"/>
          <a:stretch/>
        </p:blipFill>
        <p:spPr>
          <a:xfrm>
            <a:off x="1771134" y="1408670"/>
            <a:ext cx="7743569" cy="47190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5519351" y="1575358"/>
            <a:ext cx="634314" cy="23065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by subject heading facet-</a:t>
            </a:r>
            <a:r>
              <a:rPr lang="en-US" dirty="0" err="1" smtClean="0"/>
              <a:t>ebooks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445" r="18068" b="5254"/>
          <a:stretch/>
        </p:blipFill>
        <p:spPr>
          <a:xfrm>
            <a:off x="1167204" y="1581664"/>
            <a:ext cx="7968559" cy="42836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167204" y="4349578"/>
            <a:ext cx="1361812" cy="140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refined list of </a:t>
            </a:r>
            <a:r>
              <a:rPr lang="en-US" dirty="0" err="1" smtClean="0"/>
              <a:t>ebooks</a:t>
            </a:r>
            <a:r>
              <a:rPr lang="en-US" dirty="0" smtClean="0"/>
              <a:t> by “date”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639" r="21668" b="4962"/>
          <a:stretch/>
        </p:blipFill>
        <p:spPr>
          <a:xfrm>
            <a:off x="1029731" y="1690688"/>
            <a:ext cx="7941276" cy="447078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824151" y="4060818"/>
            <a:ext cx="568411" cy="38717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583 Facet and Search Box</a:t>
            </a:r>
          </a:p>
          <a:p>
            <a:r>
              <a:rPr lang="en-US" dirty="0" smtClean="0"/>
              <a:t>Load item level data which includes branch information and </a:t>
            </a:r>
            <a:r>
              <a:rPr lang="en-US" dirty="0" err="1" smtClean="0"/>
              <a:t>circ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Develop module to export tailored record set for </a:t>
            </a:r>
            <a:r>
              <a:rPr lang="en-US" dirty="0" err="1" smtClean="0"/>
              <a:t>Bibframe</a:t>
            </a:r>
            <a:r>
              <a:rPr lang="en-US" dirty="0" smtClean="0"/>
              <a:t> publishing to the web </a:t>
            </a:r>
          </a:p>
          <a:p>
            <a:r>
              <a:rPr lang="en-US" dirty="0" smtClean="0"/>
              <a:t>What else would you like to see added?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in Match Key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Title</a:t>
            </a:r>
            <a:endParaRPr lang="en-US" dirty="0"/>
          </a:p>
          <a:p>
            <a:pPr lvl="1"/>
            <a:r>
              <a:rPr lang="en-US" dirty="0" smtClean="0"/>
              <a:t>245 </a:t>
            </a:r>
            <a:r>
              <a:rPr lang="en-US" dirty="0"/>
              <a:t>$a $b</a:t>
            </a:r>
          </a:p>
          <a:p>
            <a:r>
              <a:rPr lang="en-US" b="1" dirty="0"/>
              <a:t>General Media Description</a:t>
            </a:r>
            <a:endParaRPr lang="en-US" dirty="0"/>
          </a:p>
          <a:p>
            <a:pPr lvl="1"/>
            <a:r>
              <a:rPr lang="en-US" dirty="0" smtClean="0"/>
              <a:t>245 </a:t>
            </a:r>
            <a:r>
              <a:rPr lang="en-US" dirty="0"/>
              <a:t>$h</a:t>
            </a:r>
          </a:p>
          <a:p>
            <a:r>
              <a:rPr lang="en-US" b="1" dirty="0" smtClean="0"/>
              <a:t>Type </a:t>
            </a:r>
            <a:r>
              <a:rPr lang="en-US" b="1" dirty="0"/>
              <a:t>of</a:t>
            </a:r>
            <a:endParaRPr lang="en-US" dirty="0"/>
          </a:p>
          <a:p>
            <a:pPr lvl="1"/>
            <a:r>
              <a:rPr lang="en-US" dirty="0" smtClean="0"/>
              <a:t>'_' </a:t>
            </a:r>
            <a:r>
              <a:rPr lang="en-US" dirty="0"/>
              <a:t>Leader</a:t>
            </a:r>
          </a:p>
          <a:p>
            <a:r>
              <a:rPr lang="en-US" b="1" dirty="0"/>
              <a:t>Title Part</a:t>
            </a:r>
            <a:endParaRPr lang="en-US" dirty="0"/>
          </a:p>
          <a:p>
            <a:pPr lvl="1"/>
            <a:r>
              <a:rPr lang="en-US" dirty="0" smtClean="0"/>
              <a:t>245 </a:t>
            </a:r>
            <a:r>
              <a:rPr lang="en-US" dirty="0"/>
              <a:t>$p</a:t>
            </a:r>
          </a:p>
          <a:p>
            <a:r>
              <a:rPr lang="en-US" b="1" dirty="0"/>
              <a:t>Title Number</a:t>
            </a:r>
            <a:endParaRPr lang="en-US" dirty="0"/>
          </a:p>
          <a:p>
            <a:pPr lvl="1"/>
            <a:r>
              <a:rPr lang="en-US" dirty="0" smtClean="0"/>
              <a:t>245 </a:t>
            </a:r>
            <a:r>
              <a:rPr lang="en-US" dirty="0"/>
              <a:t>$n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Publication Year</a:t>
            </a:r>
            <a:endParaRPr lang="en-US" dirty="0"/>
          </a:p>
          <a:p>
            <a:pPr lvl="1"/>
            <a:r>
              <a:rPr lang="en-US" dirty="0" smtClean="0"/>
              <a:t>260 or 264 </a:t>
            </a:r>
            <a:r>
              <a:rPr lang="en-US" dirty="0"/>
              <a:t>$c</a:t>
            </a:r>
          </a:p>
          <a:p>
            <a:r>
              <a:rPr lang="en-US" b="1" dirty="0"/>
              <a:t>Pagination</a:t>
            </a:r>
            <a:endParaRPr lang="en-US" dirty="0"/>
          </a:p>
          <a:p>
            <a:pPr lvl="1"/>
            <a:r>
              <a:rPr lang="en-US" dirty="0" smtClean="0"/>
              <a:t>300 </a:t>
            </a:r>
            <a:r>
              <a:rPr lang="en-US" dirty="0"/>
              <a:t>$a</a:t>
            </a:r>
          </a:p>
          <a:p>
            <a:r>
              <a:rPr lang="en-US" b="1" dirty="0"/>
              <a:t>Edition Statement</a:t>
            </a:r>
            <a:endParaRPr lang="en-US" dirty="0"/>
          </a:p>
          <a:p>
            <a:pPr lvl="1"/>
            <a:r>
              <a:rPr lang="en-US" dirty="0" smtClean="0"/>
              <a:t>250 </a:t>
            </a:r>
            <a:r>
              <a:rPr lang="en-US" dirty="0"/>
              <a:t>$a</a:t>
            </a:r>
          </a:p>
          <a:p>
            <a:r>
              <a:rPr lang="en-US" b="1" dirty="0"/>
              <a:t>Publisher Name</a:t>
            </a:r>
            <a:endParaRPr lang="en-US" dirty="0"/>
          </a:p>
          <a:p>
            <a:pPr lvl="1"/>
            <a:r>
              <a:rPr lang="en-US" dirty="0" smtClean="0"/>
              <a:t>260 or 264 </a:t>
            </a:r>
            <a:r>
              <a:rPr lang="en-US" dirty="0"/>
              <a:t>$b</a:t>
            </a:r>
          </a:p>
          <a:p>
            <a:r>
              <a:rPr lang="en-US" dirty="0" smtClean="0"/>
              <a:t>Additional programming for cartographic and </a:t>
            </a:r>
            <a:r>
              <a:rPr lang="en-US" dirty="0" err="1" smtClean="0"/>
              <a:t>sudocs</a:t>
            </a:r>
            <a:endParaRPr lang="en-US" dirty="0"/>
          </a:p>
        </p:txBody>
      </p:sp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132" y="5883274"/>
            <a:ext cx="24479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Linux </a:t>
            </a:r>
            <a:r>
              <a:rPr lang="en-US" dirty="0"/>
              <a:t>(CentOS)</a:t>
            </a:r>
          </a:p>
          <a:p>
            <a:pPr lvl="1"/>
            <a:r>
              <a:rPr lang="en-US" dirty="0"/>
              <a:t>“Play” web application framework</a:t>
            </a:r>
          </a:p>
          <a:p>
            <a:pPr lvl="1"/>
            <a:r>
              <a:rPr lang="en-US" dirty="0" smtClean="0"/>
              <a:t>SOLR indexing</a:t>
            </a:r>
            <a:endParaRPr lang="en-US" dirty="0"/>
          </a:p>
          <a:p>
            <a:pPr lvl="1"/>
            <a:r>
              <a:rPr lang="en-US" dirty="0"/>
              <a:t>Open source charting </a:t>
            </a:r>
            <a:r>
              <a:rPr lang="en-US" dirty="0" smtClean="0"/>
              <a:t>software-High Charts</a:t>
            </a:r>
            <a:endParaRPr lang="en-US" dirty="0"/>
          </a:p>
          <a:p>
            <a:pPr lvl="1"/>
            <a:r>
              <a:rPr lang="en-US" dirty="0"/>
              <a:t>All virtualized on multiple </a:t>
            </a:r>
            <a:r>
              <a:rPr lang="en-US" dirty="0" smtClean="0"/>
              <a:t>VMs</a:t>
            </a:r>
          </a:p>
          <a:p>
            <a:pPr lvl="1"/>
            <a:r>
              <a:rPr lang="en-US" dirty="0" smtClean="0"/>
              <a:t>Same MARC </a:t>
            </a:r>
            <a:r>
              <a:rPr lang="en-US" dirty="0" err="1" smtClean="0"/>
              <a:t>ingester</a:t>
            </a:r>
            <a:r>
              <a:rPr lang="en-US" dirty="0" smtClean="0"/>
              <a:t> as the one used in the Google Books Project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70" y="5807718"/>
            <a:ext cx="24479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&amp; </a:t>
            </a:r>
            <a:r>
              <a:rPr lang="en-US" dirty="0"/>
              <a:t>U</a:t>
            </a:r>
            <a:r>
              <a:rPr lang="en-US" dirty="0" smtClean="0"/>
              <a:t>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is ILS agnostic</a:t>
            </a:r>
          </a:p>
          <a:p>
            <a:r>
              <a:rPr lang="en-US" dirty="0" smtClean="0"/>
              <a:t>Records can be done as often as you want but no more than once per day</a:t>
            </a:r>
            <a:endParaRPr lang="en-US" dirty="0"/>
          </a:p>
          <a:p>
            <a:r>
              <a:rPr lang="en-US" dirty="0" smtClean="0"/>
              <a:t>Suggested that full database updates be done monthly or quarterly (unless a big change occurs and then it can be done on-demand)</a:t>
            </a:r>
          </a:p>
          <a:p>
            <a:pPr lvl="1"/>
            <a:r>
              <a:rPr lang="en-US" dirty="0" smtClean="0"/>
              <a:t>No deletes, at the present, so full updates are needed when many records are removed from your local catalog</a:t>
            </a:r>
          </a:p>
          <a:p>
            <a:r>
              <a:rPr lang="en-US" dirty="0" smtClean="0"/>
              <a:t>SFTP (secure FTP) is used to deposit records in either a “full” or “updates” directory</a:t>
            </a:r>
            <a:endParaRPr lang="en-US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70" y="5807718"/>
            <a:ext cx="24479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MARC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 a direct export from your ILS rather than a union catalog export</a:t>
            </a:r>
          </a:p>
          <a:p>
            <a:r>
              <a:rPr lang="en-US" dirty="0" smtClean="0"/>
              <a:t>Challenges with union catalog (INN-Reach) metadata</a:t>
            </a:r>
          </a:p>
          <a:p>
            <a:pPr lvl="1"/>
            <a:r>
              <a:rPr lang="en-US" dirty="0" smtClean="0"/>
              <a:t>Nobody contributes all MARC records</a:t>
            </a:r>
          </a:p>
          <a:p>
            <a:pPr lvl="1"/>
            <a:r>
              <a:rPr lang="en-US" dirty="0" smtClean="0"/>
              <a:t>The master record may not always be yours</a:t>
            </a:r>
          </a:p>
          <a:p>
            <a:pPr lvl="1"/>
            <a:r>
              <a:rPr lang="en-US" dirty="0" smtClean="0"/>
              <a:t>Libraries prefer getting their own records back rather than a generic MARC record from the union catalog</a:t>
            </a:r>
          </a:p>
          <a:p>
            <a:pPr lvl="1"/>
            <a:r>
              <a:rPr lang="en-US" dirty="0" smtClean="0"/>
              <a:t>A local export will eventually be need for item and/or </a:t>
            </a:r>
            <a:r>
              <a:rPr lang="en-US" dirty="0" err="1" smtClean="0"/>
              <a:t>circ</a:t>
            </a:r>
            <a:r>
              <a:rPr lang="en-US" dirty="0" smtClean="0"/>
              <a:t> data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70" y="5807718"/>
            <a:ext cx="24479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70" y="332391"/>
            <a:ext cx="10515600" cy="1325563"/>
          </a:xfrm>
        </p:spPr>
        <p:txBody>
          <a:bodyPr/>
          <a:lstStyle/>
          <a:p>
            <a:r>
              <a:rPr lang="en-US" dirty="0" smtClean="0"/>
              <a:t>Sample Use Cases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16691" y="1654091"/>
            <a:ext cx="1367481" cy="84025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1091" y="2557909"/>
            <a:ext cx="1367481" cy="840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80800" y="2653530"/>
            <a:ext cx="1367481" cy="8402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79869" y="4111626"/>
            <a:ext cx="1367481" cy="8402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873578" y="4111627"/>
            <a:ext cx="1367481" cy="8402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40195" y="1806877"/>
            <a:ext cx="143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Shared Print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041" y="2729811"/>
            <a:ext cx="15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0670" y="4248067"/>
            <a:ext cx="15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Branch comparison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5158" y="4208589"/>
            <a:ext cx="15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Commercial dataset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4343" y="2888993"/>
            <a:ext cx="153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Weeding pool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100431" y="2508686"/>
            <a:ext cx="103577" cy="20230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182507" y="2820753"/>
            <a:ext cx="1111201" cy="112517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914183" y="2914477"/>
            <a:ext cx="1238036" cy="10314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4" idx="1"/>
          </p:cNvCxnSpPr>
          <p:nvPr/>
        </p:nvCxnSpPr>
        <p:spPr>
          <a:xfrm>
            <a:off x="4542318" y="4531754"/>
            <a:ext cx="1331260" cy="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1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70" y="5807718"/>
            <a:ext cx="24479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720</Words>
  <Application>Microsoft Office PowerPoint</Application>
  <PresentationFormat>Widescreen</PresentationFormat>
  <Paragraphs>110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Library Content Comparison System</vt:lpstr>
      <vt:lpstr>Why We Developed a Collection Analysis Tool</vt:lpstr>
      <vt:lpstr>Comparison Tool Selected Characteristics</vt:lpstr>
      <vt:lpstr>Elements in Match Key</vt:lpstr>
      <vt:lpstr>Technology</vt:lpstr>
      <vt:lpstr>Loading &amp; Updating</vt:lpstr>
      <vt:lpstr>Source of MARC Records</vt:lpstr>
      <vt:lpstr>Sample Use Cases</vt:lpstr>
      <vt:lpstr>Demo</vt:lpstr>
      <vt:lpstr>Tips for using the tool</vt:lpstr>
      <vt:lpstr>Questions &amp; Discussion</vt:lpstr>
      <vt:lpstr>Gold Rush Decision Support</vt:lpstr>
      <vt:lpstr>PowerPoint Presentation</vt:lpstr>
      <vt:lpstr>Variety of search options</vt:lpstr>
      <vt:lpstr>UNC vs. CU Boulder</vt:lpstr>
      <vt:lpstr>UNC vs. CU-Boulder</vt:lpstr>
      <vt:lpstr>Limit by Call # Range: Primary Education</vt:lpstr>
      <vt:lpstr>Results by Call # Range</vt:lpstr>
      <vt:lpstr>UNC-more items in Primary Education: What are the 64 unique items held by CU?</vt:lpstr>
      <vt:lpstr>64 Unique items from CU-Boulder</vt:lpstr>
      <vt:lpstr>MARC Record View</vt:lpstr>
      <vt:lpstr>Weed dated Astronomy titles</vt:lpstr>
      <vt:lpstr>CU Boulder vs. Alliance Libraries</vt:lpstr>
      <vt:lpstr>Narrow by keyword: “Astronomy”</vt:lpstr>
      <vt:lpstr>Smaller results set</vt:lpstr>
      <vt:lpstr>Refine search more by publication date facet: “1950-1999”</vt:lpstr>
      <vt:lpstr>Look at records held at 3 or more libraries as potential candidates for weeding</vt:lpstr>
      <vt:lpstr>PowerPoint Presentation</vt:lpstr>
      <vt:lpstr>Export records in a variety of formats</vt:lpstr>
      <vt:lpstr>Save a search</vt:lpstr>
      <vt:lpstr>Blank search: number of records held by each site </vt:lpstr>
      <vt:lpstr>From there, you can limit by facet to refine search</vt:lpstr>
      <vt:lpstr>Limit by publication year</vt:lpstr>
      <vt:lpstr>Limited Set: publication range 2015-2017</vt:lpstr>
      <vt:lpstr>Smaller set of results</vt:lpstr>
      <vt:lpstr>Randomly chose Colorado School of Mines</vt:lpstr>
      <vt:lpstr>Refine by subject heading facet-ebooks</vt:lpstr>
      <vt:lpstr>Sort refined list of ebooks by “date”</vt:lpstr>
      <vt:lpstr>Future Enhancements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Nelson</dc:creator>
  <cp:lastModifiedBy>Rose Nelson</cp:lastModifiedBy>
  <cp:revision>33</cp:revision>
  <cp:lastPrinted>2016-09-08T20:45:24Z</cp:lastPrinted>
  <dcterms:created xsi:type="dcterms:W3CDTF">2016-09-07T16:06:18Z</dcterms:created>
  <dcterms:modified xsi:type="dcterms:W3CDTF">2016-09-12T15:51:11Z</dcterms:modified>
</cp:coreProperties>
</file>