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9" r:id="rId3"/>
    <p:sldId id="291" r:id="rId4"/>
    <p:sldId id="292" r:id="rId5"/>
    <p:sldId id="320" r:id="rId6"/>
    <p:sldId id="321" r:id="rId7"/>
    <p:sldId id="322" r:id="rId8"/>
    <p:sldId id="323" r:id="rId9"/>
    <p:sldId id="293" r:id="rId10"/>
    <p:sldId id="306" r:id="rId11"/>
    <p:sldId id="294" r:id="rId12"/>
    <p:sldId id="311" r:id="rId13"/>
    <p:sldId id="312" r:id="rId14"/>
    <p:sldId id="313" r:id="rId15"/>
    <p:sldId id="314" r:id="rId16"/>
    <p:sldId id="319" r:id="rId17"/>
    <p:sldId id="317" r:id="rId18"/>
    <p:sldId id="310" r:id="rId19"/>
    <p:sldId id="315" r:id="rId20"/>
    <p:sldId id="318" r:id="rId21"/>
    <p:sldId id="325" r:id="rId22"/>
    <p:sldId id="324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879"/>
    <a:srgbClr val="D3B979"/>
    <a:srgbClr val="D2C121"/>
    <a:srgbClr val="D2B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89" autoAdjust="0"/>
  </p:normalViewPr>
  <p:slideViewPr>
    <p:cSldViewPr>
      <p:cViewPr varScale="1">
        <p:scale>
          <a:sx n="103" d="100"/>
          <a:sy n="103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33DAF-293B-4BEB-8FAD-31E07AC3D2AA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F9128-682E-43F3-BD03-3215A9EAC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1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www.colorado.edu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9ADDE-98E8-4149-84E6-9A28F99CE161}" type="datetimeFigureOut">
              <a:rPr lang="en-US" smtClean="0"/>
              <a:pPr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CB_logo-horiz_WHT–smal.eps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95300" y="6159326"/>
            <a:ext cx="2247900" cy="5337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 Black"/>
          <a:ea typeface="+mn-ea"/>
          <a:cs typeface="Arial Black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lib.org/services/west/docs/WESTProgramStatement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alliance.org/shared-print-archiving-polici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c.gov/marc/bibliographic/pda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lc.org/holdingsformat/en/Introduction.html" TargetMode="External"/><Relationship Id="rId2" Type="http://schemas.openxmlformats.org/officeDocument/2006/relationships/hyperlink" Target="http://www.loc.gov/marc/holdings/echdhome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lcweb.loc.gov/marc/bibliographic/583terms.html" TargetMode="External"/><Relationship Id="rId2" Type="http://schemas.openxmlformats.org/officeDocument/2006/relationships/hyperlink" Target="http://www.loc.gov/marc/bibliographic/bd583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clc.org/bibformats/en/5xx/583.html" TargetMode="External"/><Relationship Id="rId4" Type="http://schemas.openxmlformats.org/officeDocument/2006/relationships/hyperlink" Target="https://www.oclc.org/services/shared-print-management/metadata-guidelines.en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Headline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over slide 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264"/>
            <a:ext cx="9144000" cy="6828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Base 583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dirty="0" smtClean="0"/>
              <a:t>irst indicator 1 = (not </a:t>
            </a:r>
            <a:r>
              <a:rPr lang="en-US" sz="2400" dirty="0"/>
              <a:t>private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$a (action) = “committed to retain</a:t>
            </a:r>
            <a:r>
              <a:rPr lang="en-US" sz="2400" dirty="0" smtClean="0"/>
              <a:t>”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$c (time and date of action) = “YYYYMMDD</a:t>
            </a:r>
            <a:r>
              <a:rPr lang="en-US" sz="2400" dirty="0" smtClean="0"/>
              <a:t>”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$d </a:t>
            </a:r>
            <a:r>
              <a:rPr lang="en-US" sz="2400" dirty="0" smtClean="0"/>
              <a:t>Action interval (date </a:t>
            </a:r>
            <a:r>
              <a:rPr lang="en-US" sz="2400" dirty="0"/>
              <a:t>when commitment expires) = “</a:t>
            </a:r>
            <a:r>
              <a:rPr lang="en-US" sz="2400" dirty="0" smtClean="0"/>
              <a:t>20251231”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$f </a:t>
            </a:r>
            <a:r>
              <a:rPr lang="en-US" sz="2400" dirty="0" smtClean="0"/>
              <a:t>Authorization (name </a:t>
            </a:r>
            <a:r>
              <a:rPr lang="en-US" sz="2400" dirty="0"/>
              <a:t>of archiving program) = </a:t>
            </a:r>
            <a:r>
              <a:rPr lang="en-US" sz="2400" dirty="0" smtClean="0"/>
              <a:t>“WEST”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$u </a:t>
            </a:r>
            <a:r>
              <a:rPr lang="en-US" sz="2400" dirty="0" smtClean="0"/>
              <a:t>URI linking </a:t>
            </a:r>
            <a:r>
              <a:rPr lang="en-US" sz="2400" dirty="0"/>
              <a:t>to program documentation for the print archiving program identified in $</a:t>
            </a:r>
            <a:r>
              <a:rPr lang="en-US" sz="2400" dirty="0" smtClean="0"/>
              <a:t>f =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http://www.cdlib.org/services/west/docs/WESTProgramStatement.pdf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75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Alliance base 583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583 1 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$</a:t>
            </a:r>
            <a:r>
              <a:rPr lang="en-US" sz="2400" dirty="0" smtClean="0"/>
              <a:t>a committed to retain</a:t>
            </a:r>
          </a:p>
          <a:p>
            <a:pPr marL="0" indent="0">
              <a:buNone/>
            </a:pPr>
            <a:r>
              <a:rPr lang="en-US" sz="2400" dirty="0"/>
              <a:t>$</a:t>
            </a:r>
            <a:r>
              <a:rPr lang="en-US" sz="2400" dirty="0" smtClean="0"/>
              <a:t>c 20160101</a:t>
            </a:r>
          </a:p>
          <a:p>
            <a:pPr marL="0" indent="0">
              <a:buNone/>
            </a:pPr>
            <a:r>
              <a:rPr lang="en-US" sz="2400" dirty="0"/>
              <a:t>$</a:t>
            </a:r>
            <a:r>
              <a:rPr lang="en-US" sz="2400" dirty="0" smtClean="0"/>
              <a:t>d 20410101</a:t>
            </a:r>
          </a:p>
          <a:p>
            <a:pPr marL="0" indent="0">
              <a:buNone/>
            </a:pPr>
            <a:r>
              <a:rPr lang="en-US" sz="2400" dirty="0"/>
              <a:t>$</a:t>
            </a:r>
            <a:r>
              <a:rPr lang="en-US" sz="2400" dirty="0" smtClean="0"/>
              <a:t>5 </a:t>
            </a:r>
            <a:r>
              <a:rPr lang="en-US" sz="2400" dirty="0" err="1" smtClean="0"/>
              <a:t>CoU</a:t>
            </a:r>
            <a:r>
              <a:rPr lang="en-US" sz="2400" dirty="0"/>
              <a:t> (</a:t>
            </a:r>
            <a:r>
              <a:rPr lang="en-US" sz="2400" i="1" dirty="0"/>
              <a:t>MARC Code List for Organizations</a:t>
            </a:r>
            <a:r>
              <a:rPr lang="en-US" sz="2400" dirty="0"/>
              <a:t>)</a:t>
            </a:r>
            <a:r>
              <a:rPr lang="en-US" sz="2400" i="1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$</a:t>
            </a:r>
            <a:r>
              <a:rPr lang="en-US" sz="2400" dirty="0" smtClean="0"/>
              <a:t>f Alliance </a:t>
            </a:r>
            <a:r>
              <a:rPr lang="en-US" sz="2400" dirty="0"/>
              <a:t>Shared </a:t>
            </a:r>
            <a:r>
              <a:rPr lang="en-US" sz="2400" dirty="0" smtClean="0"/>
              <a:t>Trust </a:t>
            </a:r>
          </a:p>
          <a:p>
            <a:pPr marL="0" indent="0">
              <a:buNone/>
            </a:pPr>
            <a:r>
              <a:rPr lang="en-US" sz="2400" dirty="0"/>
              <a:t>$</a:t>
            </a:r>
            <a:r>
              <a:rPr lang="en-US" sz="2400" dirty="0" smtClean="0"/>
              <a:t>u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www.coalliance.org/shared-print-archiving-policies</a:t>
            </a:r>
            <a:r>
              <a:rPr lang="en-US" sz="2400" dirty="0" smtClean="0"/>
              <a:t> 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$z (public note, used to identify completeness problems, i.e. gaps).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985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Completeness Note $z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029199"/>
          </a:xfrm>
        </p:spPr>
        <p:txBody>
          <a:bodyPr>
            <a:noAutofit/>
          </a:bodyPr>
          <a:lstStyle/>
          <a:p>
            <a:r>
              <a:rPr lang="en-US" sz="2000" dirty="0"/>
              <a:t>O</a:t>
            </a:r>
            <a:r>
              <a:rPr lang="en-US" sz="2000" dirty="0" smtClean="0"/>
              <a:t>ptional </a:t>
            </a:r>
            <a:r>
              <a:rPr lang="en-US" sz="2000" dirty="0"/>
              <a:t>note is used for serials or monographic sets which have been reviewed for </a:t>
            </a:r>
            <a:r>
              <a:rPr lang="en-US" sz="2000" dirty="0" smtClean="0"/>
              <a:t>completeness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Holdings </a:t>
            </a:r>
            <a:r>
              <a:rPr lang="en-US" sz="2000" dirty="0"/>
              <a:t>are indicated, but not condition. </a:t>
            </a:r>
            <a:r>
              <a:rPr lang="en-US" sz="2000" dirty="0" smtClean="0"/>
              <a:t>A Completeness 853 is used along with the </a:t>
            </a:r>
            <a:r>
              <a:rPr lang="en-US" sz="2000" dirty="0"/>
              <a:t>base level 583 action </a:t>
            </a:r>
            <a:r>
              <a:rPr lang="en-US" sz="2000" dirty="0" smtClean="0"/>
              <a:t>note </a:t>
            </a:r>
            <a:r>
              <a:rPr lang="en-US" sz="2000" dirty="0"/>
              <a:t>using the following subfields: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first indicator should be set to </a:t>
            </a:r>
            <a:r>
              <a:rPr lang="en-US" sz="2000" dirty="0" smtClean="0"/>
              <a:t>1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$3 (materials specified, holdings to which action applies. Should be the same as described in LHR 85x/86x or 866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$a (action) = “completeness reviewed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$c (time and date of action) = “YYYYMMDD</a:t>
            </a:r>
            <a:r>
              <a:rPr lang="en-US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35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Completeness note continued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2400" dirty="0"/>
              <a:t>$5 Institution making the retention </a:t>
            </a:r>
            <a:r>
              <a:rPr lang="en-US" sz="2400" dirty="0" smtClean="0"/>
              <a:t>commitment </a:t>
            </a:r>
          </a:p>
          <a:p>
            <a:r>
              <a:rPr lang="en-US" sz="2400" dirty="0" smtClean="0"/>
              <a:t>$</a:t>
            </a:r>
            <a:r>
              <a:rPr lang="en-US" sz="2400" dirty="0"/>
              <a:t>f (Authorization, i.e. name of archiving program) = “Alliance Shared Trust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$</a:t>
            </a:r>
            <a:r>
              <a:rPr lang="en-US" sz="2400" dirty="0" err="1"/>
              <a:t>i</a:t>
            </a:r>
            <a:r>
              <a:rPr lang="en-US" sz="2400" dirty="0"/>
              <a:t> (Method of action, i.e. validation level – volume-level, issue-level, page-level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$</a:t>
            </a:r>
            <a:r>
              <a:rPr lang="en-US" sz="2400" dirty="0"/>
              <a:t>l (Status) = language to describe units – changes in binding, missing issues or reprints, etc</a:t>
            </a:r>
            <a:r>
              <a:rPr lang="en-US" sz="2400" dirty="0" smtClean="0"/>
              <a:t>.)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$z (public note, used to identify completeness problems, i.e. gaps) </a:t>
            </a:r>
          </a:p>
        </p:txBody>
      </p:sp>
    </p:spTree>
    <p:extLst>
      <p:ext uri="{BB962C8B-B14F-4D97-AF65-F5344CB8AC3E}">
        <p14:creationId xmlns:p14="http://schemas.microsoft.com/office/powerpoint/2010/main" val="40174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Completeness example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583 1# </a:t>
            </a:r>
            <a:endParaRPr lang="en-US" sz="2400" dirty="0" smtClean="0"/>
          </a:p>
          <a:p>
            <a:r>
              <a:rPr lang="en-US" sz="2400" dirty="0" smtClean="0"/>
              <a:t>$</a:t>
            </a:r>
            <a:r>
              <a:rPr lang="en-US" sz="2400" dirty="0"/>
              <a:t>3 v.1-v.32 (1949-1981), v.34-v44 (1983-1993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$</a:t>
            </a:r>
            <a:r>
              <a:rPr lang="en-US" sz="2400" dirty="0"/>
              <a:t>a completeness reviewed </a:t>
            </a:r>
            <a:endParaRPr lang="en-US" sz="2400" dirty="0" smtClean="0"/>
          </a:p>
          <a:p>
            <a:r>
              <a:rPr lang="en-US" sz="2400" dirty="0" smtClean="0"/>
              <a:t>$</a:t>
            </a:r>
            <a:r>
              <a:rPr lang="en-US" sz="2400" dirty="0"/>
              <a:t>c </a:t>
            </a:r>
            <a:r>
              <a:rPr lang="en-US" sz="2400" dirty="0" smtClean="0"/>
              <a:t>20151115</a:t>
            </a:r>
          </a:p>
          <a:p>
            <a:r>
              <a:rPr lang="en-US" sz="2400" dirty="0" smtClean="0"/>
              <a:t>$</a:t>
            </a:r>
            <a:r>
              <a:rPr lang="en-US" sz="2400" dirty="0"/>
              <a:t>5 </a:t>
            </a:r>
            <a:r>
              <a:rPr lang="en-US" sz="2400" dirty="0" smtClean="0"/>
              <a:t>Library Code (</a:t>
            </a:r>
            <a:r>
              <a:rPr lang="en-US" sz="2400" dirty="0" err="1" smtClean="0"/>
              <a:t>CoU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$</a:t>
            </a:r>
            <a:r>
              <a:rPr lang="en-US" sz="2400" dirty="0"/>
              <a:t>f Alliance Shared </a:t>
            </a:r>
            <a:r>
              <a:rPr lang="en-US" sz="2400" dirty="0" smtClean="0"/>
              <a:t>Trust</a:t>
            </a:r>
          </a:p>
          <a:p>
            <a:r>
              <a:rPr lang="en-US" sz="2400" dirty="0" smtClean="0"/>
              <a:t>$</a:t>
            </a:r>
            <a:r>
              <a:rPr lang="en-US" sz="2400" dirty="0" err="1"/>
              <a:t>i</a:t>
            </a:r>
            <a:r>
              <a:rPr lang="en-US" sz="2400" dirty="0"/>
              <a:t> volume-level validation </a:t>
            </a:r>
            <a:endParaRPr lang="en-US" sz="2400" dirty="0" smtClean="0"/>
          </a:p>
          <a:p>
            <a:r>
              <a:rPr lang="en-US" sz="2400" dirty="0" smtClean="0"/>
              <a:t>$</a:t>
            </a:r>
            <a:r>
              <a:rPr lang="en-US" sz="2400" dirty="0"/>
              <a:t>l water damaged </a:t>
            </a:r>
            <a:endParaRPr lang="en-US" sz="2400" dirty="0" smtClean="0"/>
          </a:p>
          <a:p>
            <a:r>
              <a:rPr lang="en-US" sz="2400" dirty="0" smtClean="0"/>
              <a:t>$</a:t>
            </a:r>
            <a:r>
              <a:rPr lang="en-US" sz="2400" dirty="0"/>
              <a:t>z v.33 water </a:t>
            </a:r>
            <a:r>
              <a:rPr lang="en-US" sz="2400" dirty="0" smtClean="0"/>
              <a:t>damaged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90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Completeness example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2920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583 </a:t>
            </a:r>
            <a:r>
              <a:rPr lang="en-US" sz="2400" b="1" dirty="0"/>
              <a:t>1</a:t>
            </a:r>
            <a:r>
              <a:rPr lang="en-US" sz="2400" b="1" dirty="0" smtClean="0"/>
              <a:t>#</a:t>
            </a:r>
          </a:p>
          <a:p>
            <a:r>
              <a:rPr lang="en-US" sz="2400" dirty="0" smtClean="0"/>
              <a:t>$3 </a:t>
            </a:r>
            <a:r>
              <a:rPr lang="en-US" sz="2400" dirty="0"/>
              <a:t>v.1-v.3 (1960-1962), v.5-v.37(1964-1997), v.39-v.45 (1999-2002) </a:t>
            </a:r>
            <a:endParaRPr lang="en-US" sz="2400" dirty="0" smtClean="0"/>
          </a:p>
          <a:p>
            <a:r>
              <a:rPr lang="en-US" sz="2400" dirty="0" smtClean="0"/>
              <a:t>$a</a:t>
            </a:r>
            <a:r>
              <a:rPr lang="en-US" sz="2400" dirty="0"/>
              <a:t> </a:t>
            </a:r>
            <a:r>
              <a:rPr lang="en-US" sz="2400" i="1" dirty="0"/>
              <a:t>completeness reviewed</a:t>
            </a:r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dirty="0" smtClean="0"/>
              <a:t>$c 20110101</a:t>
            </a:r>
          </a:p>
          <a:p>
            <a:r>
              <a:rPr lang="en-US" sz="2400" dirty="0"/>
              <a:t>$</a:t>
            </a:r>
            <a:r>
              <a:rPr lang="en-US" sz="2400" dirty="0" smtClean="0"/>
              <a:t>f </a:t>
            </a:r>
            <a:r>
              <a:rPr lang="en-US" sz="2400" dirty="0"/>
              <a:t>Alliance Shared </a:t>
            </a:r>
            <a:r>
              <a:rPr lang="en-US" sz="2400" dirty="0" smtClean="0"/>
              <a:t>Trust $f WEST</a:t>
            </a:r>
          </a:p>
          <a:p>
            <a:r>
              <a:rPr lang="en-US" sz="2400" dirty="0"/>
              <a:t>$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volume-level </a:t>
            </a:r>
            <a:r>
              <a:rPr lang="en-US" sz="2400" dirty="0" smtClean="0"/>
              <a:t>validation</a:t>
            </a:r>
          </a:p>
          <a:p>
            <a:r>
              <a:rPr lang="en-US" sz="2400" dirty="0"/>
              <a:t>$</a:t>
            </a:r>
            <a:r>
              <a:rPr lang="en-US" sz="2400" dirty="0" smtClean="0"/>
              <a:t>l </a:t>
            </a:r>
            <a:r>
              <a:rPr lang="en-US" sz="2400" dirty="0"/>
              <a:t>missing </a:t>
            </a:r>
            <a:r>
              <a:rPr lang="en-US" sz="2400" dirty="0" smtClean="0"/>
              <a:t>volumes</a:t>
            </a:r>
          </a:p>
          <a:p>
            <a:r>
              <a:rPr lang="en-US" sz="2400" dirty="0"/>
              <a:t>$</a:t>
            </a:r>
            <a:r>
              <a:rPr lang="en-US" sz="2400" dirty="0" smtClean="0"/>
              <a:t>z </a:t>
            </a:r>
            <a:r>
              <a:rPr lang="en-US" sz="2400" dirty="0"/>
              <a:t>missing v. 4, </a:t>
            </a:r>
            <a:r>
              <a:rPr lang="en-US" sz="2400" dirty="0" smtClean="0"/>
              <a:t>v.38</a:t>
            </a:r>
          </a:p>
          <a:p>
            <a:r>
              <a:rPr lang="en-US" sz="2400" dirty="0"/>
              <a:t>$</a:t>
            </a:r>
            <a:r>
              <a:rPr lang="en-US" sz="2400" dirty="0" smtClean="0"/>
              <a:t>2 </a:t>
            </a:r>
            <a:r>
              <a:rPr lang="en-US" sz="2400" dirty="0" err="1" smtClean="0"/>
              <a:t>pda</a:t>
            </a:r>
            <a:r>
              <a:rPr lang="en-US" sz="2400" dirty="0" smtClean="0"/>
              <a:t> (</a:t>
            </a:r>
            <a:r>
              <a:rPr lang="en-US" sz="2400" u="sng" dirty="0" smtClean="0">
                <a:hlinkClick r:id="rId2"/>
              </a:rPr>
              <a:t>Preservation </a:t>
            </a:r>
            <a:r>
              <a:rPr lang="en-US" sz="2400" u="sng" dirty="0">
                <a:hlinkClick r:id="rId2"/>
              </a:rPr>
              <a:t>&amp; digitization actions: terminology for MARC 21 Field </a:t>
            </a:r>
            <a:r>
              <a:rPr lang="en-US" sz="2400" u="sng" dirty="0" smtClean="0">
                <a:hlinkClick r:id="rId2"/>
              </a:rPr>
              <a:t>583</a:t>
            </a:r>
            <a:r>
              <a:rPr lang="en-US" sz="2400" u="sng" dirty="0" smtClean="0"/>
              <a:t>)</a:t>
            </a:r>
            <a:endParaRPr lang="en-US" sz="2400" dirty="0" smtClean="0"/>
          </a:p>
          <a:p>
            <a:r>
              <a:rPr lang="en-US" sz="2400" dirty="0"/>
              <a:t>$</a:t>
            </a:r>
            <a:r>
              <a:rPr lang="en-US" sz="2400" dirty="0" smtClean="0"/>
              <a:t>5 </a:t>
            </a:r>
            <a:r>
              <a:rPr lang="en-US" sz="2400" dirty="0" err="1" smtClean="0"/>
              <a:t>CoU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65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Condition Reviewed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583 </a:t>
            </a:r>
            <a:r>
              <a:rPr lang="en-US" b="1" dirty="0"/>
              <a:t>1</a:t>
            </a:r>
            <a:r>
              <a:rPr lang="en-US" b="1" dirty="0" smtClean="0"/>
              <a:t>#</a:t>
            </a:r>
          </a:p>
          <a:p>
            <a:pPr marL="0" indent="0">
              <a:buNone/>
            </a:pPr>
            <a:r>
              <a:rPr lang="en-US" dirty="0" smtClean="0"/>
              <a:t>$3 </a:t>
            </a:r>
            <a:r>
              <a:rPr lang="en-US" dirty="0"/>
              <a:t>v.1-v.50 (1951-2005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$a</a:t>
            </a:r>
            <a:r>
              <a:rPr lang="en-US" dirty="0"/>
              <a:t> </a:t>
            </a:r>
            <a:r>
              <a:rPr lang="en-US" i="1" dirty="0"/>
              <a:t>condition reviewed</a:t>
            </a: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$c 20110101</a:t>
            </a:r>
          </a:p>
          <a:p>
            <a:pPr marL="0" indent="0">
              <a:buNone/>
            </a:pPr>
            <a:r>
              <a:rPr lang="en-US" dirty="0" smtClean="0"/>
              <a:t>$f WEST</a:t>
            </a:r>
          </a:p>
          <a:p>
            <a:pPr marL="0" indent="0">
              <a:buNone/>
            </a:pPr>
            <a:r>
              <a:rPr lang="en-US" dirty="0" smtClean="0"/>
              <a:t>$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issue-level </a:t>
            </a:r>
            <a:r>
              <a:rPr lang="en-US" dirty="0" smtClean="0"/>
              <a:t>validation</a:t>
            </a:r>
          </a:p>
          <a:p>
            <a:pPr marL="0" indent="0">
              <a:buNone/>
            </a:pPr>
            <a:r>
              <a:rPr lang="en-US" dirty="0" smtClean="0"/>
              <a:t>$j </a:t>
            </a:r>
            <a:r>
              <a:rPr lang="en-US" dirty="0" err="1" smtClean="0"/>
              <a:t>AzTeS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$l </a:t>
            </a:r>
            <a:r>
              <a:rPr lang="en-US" dirty="0"/>
              <a:t>tight </a:t>
            </a:r>
            <a:r>
              <a:rPr lang="en-US" dirty="0" smtClean="0"/>
              <a:t>bindings</a:t>
            </a:r>
          </a:p>
          <a:p>
            <a:pPr marL="0" indent="0">
              <a:buNone/>
            </a:pPr>
            <a:r>
              <a:rPr lang="en-US" dirty="0" smtClean="0"/>
              <a:t>$z </a:t>
            </a:r>
            <a:r>
              <a:rPr lang="en-US" dirty="0"/>
              <a:t>tight bindings v.30-v.35 (1973-1978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$2 </a:t>
            </a:r>
            <a:r>
              <a:rPr lang="en-US" dirty="0" err="1"/>
              <a:t>pda</a:t>
            </a:r>
            <a:r>
              <a:rPr lang="en-US" dirty="0"/>
              <a:t> </a:t>
            </a:r>
            <a:r>
              <a:rPr lang="en-US" dirty="0" smtClean="0"/>
              <a:t>$5 </a:t>
            </a:r>
            <a:r>
              <a:rPr lang="en-US" dirty="0" err="1"/>
              <a:t>AzTeS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160160"/>
            <a:ext cx="5029199" cy="25376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Problematic holdings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51563"/>
            <a:ext cx="75438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Alliance Shared Print Trust participants agree to record their retention decisions in local cataloging records which will then be shared with the broader community.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Required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Record information about retention commitments in the MARC record (583 tag) in the library’s local catalog.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Required: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Share the decision in the Prospector union catalog. If commitments are properly recorded in the 583 tag, these shall be automatically reflected in the regional Prospector union catalog.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1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136065"/>
            <a:ext cx="77724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Optional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Record information in OCLC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WorldCat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for archived titles for global discovery and resource sharing. A library may define separate OCLC Institution Symbols to identify print archived titles. This is not required, but may be useful for quick identification of archived commitments.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Optional: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Provide records of Alliance Shared Print Trust commitments to the Center for Research Libraries (CRL) Print Archives Preservation Registry (PAPR) on a periodic basis, as deemed appropriate. This may be done by either the local library or the Alliance depending on workflows and PAPR guidelines.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904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Alliance Shared Print Trust Workshop: Technical Services Overview and Issues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057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Paul Moeller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Director of Metadata Services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Laura Wright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Serials Cataloging Manager 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University of Colorado Boulder Libraries</a:t>
            </a:r>
          </a:p>
        </p:txBody>
      </p:sp>
    </p:spTree>
    <p:extLst>
      <p:ext uri="{BB962C8B-B14F-4D97-AF65-F5344CB8AC3E}">
        <p14:creationId xmlns:p14="http://schemas.microsoft.com/office/powerpoint/2010/main" val="17509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OCLC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en-US" dirty="0"/>
              <a:t>Detailed metadata guidelines</a:t>
            </a:r>
          </a:p>
          <a:p>
            <a:pPr fontAlgn="base"/>
            <a:r>
              <a:rPr lang="en-US" dirty="0"/>
              <a:t>The OCLC Local Holdings Record Updating service (LHRUS) processes separate holdings records that are compliant with the </a:t>
            </a:r>
            <a:r>
              <a:rPr lang="en-US" i="1" dirty="0">
                <a:hlinkClick r:id="rId2"/>
              </a:rPr>
              <a:t>MARC 21 Format for Holdings Data</a:t>
            </a:r>
            <a:r>
              <a:rPr lang="en-US" dirty="0"/>
              <a:t> (MFHD) for the purpose of updating local holdings records (LHRs) in </a:t>
            </a:r>
            <a:r>
              <a:rPr lang="en-US" dirty="0" err="1"/>
              <a:t>WorldCat</a:t>
            </a:r>
            <a:r>
              <a:rPr lang="en-US" dirty="0"/>
              <a:t>. An institution may have one or many LHRs for any given bibliographic record in </a:t>
            </a:r>
            <a:r>
              <a:rPr lang="en-US" dirty="0" err="1"/>
              <a:t>WorldCat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While LHRs are based on MFHD, there are a few key aspects of OCLC's implementation of the standard that should be noted:</a:t>
            </a:r>
          </a:p>
          <a:p>
            <a:pPr fontAlgn="base"/>
            <a:r>
              <a:rPr lang="en-US" dirty="0" err="1"/>
              <a:t>WorldCat</a:t>
            </a:r>
            <a:r>
              <a:rPr lang="en-US" dirty="0"/>
              <a:t> LHRs are copy-specific, separate holdings records.</a:t>
            </a:r>
          </a:p>
          <a:p>
            <a:pPr fontAlgn="base"/>
            <a:r>
              <a:rPr lang="en-US" dirty="0"/>
              <a:t>OCLC does not accept holdings data embedded in bibliographic records.</a:t>
            </a:r>
          </a:p>
          <a:p>
            <a:pPr fontAlgn="base"/>
            <a:r>
              <a:rPr lang="en-US" dirty="0"/>
              <a:t>Holdings records sent by libraries may contain any element in the </a:t>
            </a:r>
            <a:r>
              <a:rPr lang="en-US" i="1" dirty="0">
                <a:hlinkClick r:id="rId2"/>
              </a:rPr>
              <a:t>MARC 21 Format for Holdings Data</a:t>
            </a:r>
            <a:r>
              <a:rPr lang="en-US" dirty="0"/>
              <a:t>. However, only those data elements defined for use in the OCLC LHR format will be used. Complete information on LHR data elements can be found in </a:t>
            </a:r>
            <a:r>
              <a:rPr lang="en-US" i="1" dirty="0">
                <a:hlinkClick r:id="rId3"/>
              </a:rPr>
              <a:t>OCLC-MARC Local Holdings Format and Standards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4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ongoing contributions to the Trust</a:t>
            </a:r>
          </a:p>
          <a:p>
            <a:r>
              <a:rPr lang="en-US" dirty="0" smtClean="0"/>
              <a:t>Incorporate 583s in preservation workflow</a:t>
            </a:r>
          </a:p>
          <a:p>
            <a:r>
              <a:rPr lang="en-US" dirty="0" smtClean="0"/>
              <a:t>Investigate involvement in other commitment to retain initiatives</a:t>
            </a:r>
          </a:p>
          <a:p>
            <a:pPr lvl="1"/>
            <a:r>
              <a:rPr lang="en-US" dirty="0" smtClean="0"/>
              <a:t>Completeness validation</a:t>
            </a:r>
          </a:p>
          <a:p>
            <a:pPr lvl="1"/>
            <a:r>
              <a:rPr lang="en-US" dirty="0" smtClean="0"/>
              <a:t>Completeness and condition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xpense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MARC 21 583 – Action Note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www.loc.gov/marc/bibliographic/bd583.html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Standard </a:t>
            </a:r>
            <a:r>
              <a:rPr lang="en-US" sz="2400" b="1" dirty="0"/>
              <a:t>Terminology For MARC 21 Field 583: </a:t>
            </a:r>
            <a:br>
              <a:rPr lang="en-US" sz="2400" b="1" dirty="0"/>
            </a:br>
            <a:r>
              <a:rPr lang="en-US" sz="2400" b="1" dirty="0">
                <a:hlinkClick r:id="rId3"/>
              </a:rPr>
              <a:t>http://</a:t>
            </a:r>
            <a:r>
              <a:rPr lang="en-US" sz="2400" b="1" dirty="0" smtClean="0">
                <a:hlinkClick r:id="rId3"/>
              </a:rPr>
              <a:t>lcweb.loc.gov/marc/bibliographic/583terms.html</a:t>
            </a:r>
            <a:endParaRPr lang="en-US" sz="2400" dirty="0"/>
          </a:p>
          <a:p>
            <a:pPr marL="0" indent="0">
              <a:buNone/>
            </a:pPr>
            <a:r>
              <a:rPr lang="en-US" dirty="0" smtClean="0"/>
              <a:t>OCLC</a:t>
            </a:r>
          </a:p>
          <a:p>
            <a:pPr marL="114300" indent="0">
              <a:buNone/>
            </a:pPr>
            <a:r>
              <a:rPr lang="en-US" sz="2600" dirty="0" smtClean="0"/>
              <a:t>Detailed Metadata Guidelines</a:t>
            </a:r>
          </a:p>
          <a:p>
            <a:pPr marL="114300" indent="0">
              <a:buNone/>
            </a:pPr>
            <a:r>
              <a:rPr lang="en-US" sz="2600" dirty="0">
                <a:hlinkClick r:id="rId4"/>
              </a:rPr>
              <a:t>https://</a:t>
            </a:r>
            <a:r>
              <a:rPr lang="en-US" sz="2600" dirty="0" smtClean="0">
                <a:hlinkClick r:id="rId4"/>
              </a:rPr>
              <a:t>www.oclc.org/services/shared-print-management/metadata-guidelines.en.html</a:t>
            </a:r>
            <a:r>
              <a:rPr lang="en-US" sz="2600" dirty="0" smtClean="0"/>
              <a:t> </a:t>
            </a:r>
          </a:p>
          <a:p>
            <a:pPr marL="114300" indent="0">
              <a:buNone/>
            </a:pPr>
            <a:r>
              <a:rPr lang="en-US" sz="2600" dirty="0"/>
              <a:t>Bib Formats 583 </a:t>
            </a:r>
            <a:r>
              <a:rPr lang="en-US" sz="2600" dirty="0">
                <a:hlinkClick r:id="rId5"/>
              </a:rPr>
              <a:t>https://</a:t>
            </a:r>
            <a:r>
              <a:rPr lang="en-US" sz="2600" dirty="0" smtClean="0">
                <a:hlinkClick r:id="rId5"/>
              </a:rPr>
              <a:t>www.oclc.org/bibformats/en/5xx/583.html</a:t>
            </a:r>
            <a:r>
              <a:rPr lang="en-US" sz="2600" dirty="0" smtClean="0"/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759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3197" y="1752600"/>
            <a:ext cx="33152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A9A57C"/>
              </a:buClr>
            </a:pPr>
            <a:r>
              <a:rPr lang="en-US" sz="5400" dirty="0">
                <a:solidFill>
                  <a:srgbClr val="2F2B20"/>
                </a:solidFill>
                <a:latin typeface="Calibri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703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 Services Overview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38600"/>
          </a:xfrm>
        </p:spPr>
        <p:txBody>
          <a:bodyPr>
            <a:normAutofit/>
          </a:bodyPr>
          <a:lstStyle/>
          <a:p>
            <a:r>
              <a:rPr lang="en-US" dirty="0"/>
              <a:t>What has been done so </a:t>
            </a:r>
            <a:r>
              <a:rPr lang="en-US" dirty="0" smtClean="0"/>
              <a:t>far</a:t>
            </a:r>
            <a:endParaRPr lang="en-US" dirty="0"/>
          </a:p>
          <a:p>
            <a:r>
              <a:rPr lang="en-US" dirty="0"/>
              <a:t>Discussion of the 583 field</a:t>
            </a:r>
          </a:p>
          <a:p>
            <a:r>
              <a:rPr lang="en-US" dirty="0"/>
              <a:t>Local disclosure versus broader disclosure</a:t>
            </a:r>
          </a:p>
          <a:p>
            <a:r>
              <a:rPr lang="en-US" dirty="0"/>
              <a:t>Updating the MARC record, practical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 Boulder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as assigned last copy/committed to retain status to  </a:t>
            </a:r>
            <a:r>
              <a:rPr lang="en-US" dirty="0"/>
              <a:t>monographs and serials in </a:t>
            </a:r>
            <a:r>
              <a:rPr lang="en-US" dirty="0" smtClean="0"/>
              <a:t>PASCAL (excludes special collections, </a:t>
            </a:r>
            <a:r>
              <a:rPr lang="en-US" dirty="0"/>
              <a:t>Government Documents, and </a:t>
            </a:r>
            <a:r>
              <a:rPr lang="en-US" dirty="0" smtClean="0"/>
              <a:t>items with limits on circulation)</a:t>
            </a:r>
          </a:p>
          <a:p>
            <a:r>
              <a:rPr lang="en-US" dirty="0"/>
              <a:t>L</a:t>
            </a:r>
            <a:r>
              <a:rPr lang="en-US" dirty="0" smtClean="0"/>
              <a:t>ast </a:t>
            </a:r>
            <a:r>
              <a:rPr lang="en-US" dirty="0"/>
              <a:t>copy status information in the 583 field in individual bibliographic records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Over 700,000 bib records have a 583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(Sierra staff view):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448" y="1436929"/>
            <a:ext cx="8229600" cy="233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 Prospector “classic”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09800"/>
            <a:ext cx="8229600" cy="72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Suppressed in default public view: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597" y="1384843"/>
            <a:ext cx="502398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visible in “MARC display”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818" y="1295400"/>
            <a:ext cx="7276190" cy="3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583 in the bibliographic and holdings formats contains information about processing, reference, and preservation actions. 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Processing – preliminary cataloging, recon</a:t>
            </a:r>
          </a:p>
          <a:p>
            <a:endParaRPr lang="en-US" sz="2400" b="1" dirty="0"/>
          </a:p>
          <a:p>
            <a:r>
              <a:rPr lang="en-US" sz="2400" b="1" dirty="0"/>
              <a:t>Reference </a:t>
            </a:r>
            <a:r>
              <a:rPr lang="en-US" sz="2400" b="1" dirty="0" smtClean="0"/>
              <a:t>actions - statement </a:t>
            </a:r>
            <a:r>
              <a:rPr lang="en-US" sz="2400" b="1" dirty="0"/>
              <a:t>about solicitation to acquire material, whether the solicitation is active or inactive, and the date of the last item of correspondence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r>
              <a:rPr lang="en-US" sz="2400" b="1" dirty="0" smtClean="0"/>
              <a:t>Preservation </a:t>
            </a:r>
            <a:r>
              <a:rPr lang="en-US" sz="2400" b="1" dirty="0"/>
              <a:t>actions may include a review of condition, queuing for preservation, </a:t>
            </a:r>
            <a:r>
              <a:rPr lang="en-US" sz="2400" b="1" dirty="0" smtClean="0"/>
              <a:t>or treatment received.</a:t>
            </a:r>
          </a:p>
          <a:p>
            <a:endParaRPr lang="en-US" sz="2400" b="1" dirty="0"/>
          </a:p>
          <a:p>
            <a:r>
              <a:rPr lang="en-US" sz="2400" b="1" dirty="0" smtClean="0"/>
              <a:t>Field </a:t>
            </a:r>
            <a:r>
              <a:rPr lang="en-US" sz="2400" b="1" dirty="0"/>
              <a:t>583 is repeatable</a:t>
            </a:r>
          </a:p>
        </p:txBody>
      </p:sp>
    </p:spTree>
    <p:extLst>
      <p:ext uri="{BB962C8B-B14F-4D97-AF65-F5344CB8AC3E}">
        <p14:creationId xmlns:p14="http://schemas.microsoft.com/office/powerpoint/2010/main" val="336309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5817</TotalTime>
  <Words>711</Words>
  <Application>Microsoft Office PowerPoint</Application>
  <PresentationFormat>On-screen Show (4:3)</PresentationFormat>
  <Paragraphs>126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Office Theme</vt:lpstr>
      <vt:lpstr>PowerPoint Presentation</vt:lpstr>
      <vt:lpstr> Alliance Shared Print Trust Workshop: Technical Services Overview and Issues </vt:lpstr>
      <vt:lpstr>Tech Services Overview </vt:lpstr>
      <vt:lpstr>CU Boulder </vt:lpstr>
      <vt:lpstr>Example (Sierra staff view):</vt:lpstr>
      <vt:lpstr> Prospector “classic” view</vt:lpstr>
      <vt:lpstr>Suppressed in default public view:</vt:lpstr>
      <vt:lpstr>But visible in “MARC display”</vt:lpstr>
      <vt:lpstr>PowerPoint Presentation</vt:lpstr>
      <vt:lpstr>Base 583</vt:lpstr>
      <vt:lpstr>Alliance base 583</vt:lpstr>
      <vt:lpstr>Completeness Note $z</vt:lpstr>
      <vt:lpstr>Completeness note continued  </vt:lpstr>
      <vt:lpstr>Completeness example </vt:lpstr>
      <vt:lpstr>Completeness example </vt:lpstr>
      <vt:lpstr>Condition Reviewed</vt:lpstr>
      <vt:lpstr>Problematic holdings</vt:lpstr>
      <vt:lpstr>Disclosure</vt:lpstr>
      <vt:lpstr>Disclosure</vt:lpstr>
      <vt:lpstr>OCLC</vt:lpstr>
      <vt:lpstr>Going Forward  </vt:lpstr>
      <vt:lpstr>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waldo</dc:creator>
  <cp:lastModifiedBy>Rose Nelson</cp:lastModifiedBy>
  <cp:revision>178</cp:revision>
  <dcterms:created xsi:type="dcterms:W3CDTF">2010-10-12T21:13:14Z</dcterms:created>
  <dcterms:modified xsi:type="dcterms:W3CDTF">2017-08-10T22:09:28Z</dcterms:modified>
</cp:coreProperties>
</file>