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AC4D2-6A10-4834-ABD7-58346E49CCC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3E6BB-D37B-4137-911E-B4E6E4678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93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3B7096-043A-4EF9-B1DC-3CE213820DDF}" type="datetimeFigureOut">
              <a:rPr lang="en-US"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4ACF68-EA15-4DA9-8F7F-814DE1B3A9F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ACF68-EA15-4DA9-8F7F-814DE1B3A9F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47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ACF68-EA15-4DA9-8F7F-814DE1B3A9F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20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ACF68-EA15-4DA9-8F7F-814DE1B3A9F3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25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ACF68-EA15-4DA9-8F7F-814DE1B3A9F3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47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ACF68-EA15-4DA9-8F7F-814DE1B3A9F3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87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ACF68-EA15-4DA9-8F7F-814DE1B3A9F3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5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ACF68-EA15-4DA9-8F7F-814DE1B3A9F3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39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ACF68-EA15-4DA9-8F7F-814DE1B3A9F3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9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91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9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51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661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01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693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323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11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81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14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1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6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45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7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7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4971" y="2156447"/>
            <a:ext cx="7587096" cy="1123860"/>
          </a:xfrm>
        </p:spPr>
        <p:txBody>
          <a:bodyPr>
            <a:noAutofit/>
          </a:bodyPr>
          <a:lstStyle/>
          <a:p>
            <a:pPr algn="ctr"/>
            <a:r>
              <a:rPr lang="en-US" sz="3600">
                <a:latin typeface="Arial"/>
              </a:rPr>
              <a:t>Use It or Lose It? The Power of Usage Data with Print Periodical Subscriptions</a:t>
            </a:r>
            <a:endParaRPr lang="en-US" sz="3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7309" y="3286125"/>
            <a:ext cx="7493151" cy="213001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1600" i="1">
                <a:latin typeface="Arial"/>
              </a:rPr>
              <a:t>Alliance Library Assessments Workshop</a:t>
            </a:r>
          </a:p>
          <a:p>
            <a:r>
              <a:rPr lang="en-US" sz="1600" i="1">
                <a:latin typeface="Arial"/>
              </a:rPr>
              <a:t>November 18, 2016</a:t>
            </a:r>
            <a:r>
              <a:rPr lang="en-US" sz="1800">
                <a:latin typeface="Arial"/>
              </a:rPr>
              <a:t> </a:t>
            </a:r>
          </a:p>
          <a:p>
            <a:r>
              <a:rPr lang="en-US" sz="1800">
                <a:latin typeface="Arial"/>
              </a:rPr>
              <a:t>Katy </a:t>
            </a:r>
            <a:r>
              <a:rPr lang="en-US" sz="1800" err="1">
                <a:latin typeface="Arial"/>
              </a:rPr>
              <a:t>DiVittorio</a:t>
            </a:r>
            <a:r>
              <a:rPr lang="en-US" sz="1800">
                <a:latin typeface="Arial"/>
              </a:rPr>
              <a:t>, Acquisitions Librarian</a:t>
            </a:r>
          </a:p>
          <a:p>
            <a:r>
              <a:rPr lang="en-US" sz="1400">
                <a:latin typeface="Arial"/>
              </a:rPr>
              <a:t>Katy.DiVittorio@ucdenver.edu</a:t>
            </a:r>
          </a:p>
          <a:p>
            <a:r>
              <a:rPr lang="en-US" sz="1800">
                <a:latin typeface="Arial"/>
              </a:rPr>
              <a:t>Kimberly </a:t>
            </a:r>
            <a:r>
              <a:rPr lang="en-US" sz="1800" err="1">
                <a:latin typeface="Arial"/>
              </a:rPr>
              <a:t>DeRosa</a:t>
            </a:r>
            <a:r>
              <a:rPr lang="en-US" sz="1800">
                <a:latin typeface="Arial"/>
              </a:rPr>
              <a:t>, Serials Specialist</a:t>
            </a:r>
          </a:p>
          <a:p>
            <a:r>
              <a:rPr lang="en-US" sz="1400">
                <a:latin typeface="Arial"/>
              </a:rPr>
              <a:t>Kimberly.DeRosa@ucdenver.edu</a:t>
            </a:r>
          </a:p>
          <a:p>
            <a:r>
              <a:rPr lang="en-US" sz="1800">
                <a:latin typeface="Arial"/>
              </a:rPr>
              <a:t>Melissa Higgins, Collections Analyst</a:t>
            </a:r>
          </a:p>
          <a:p>
            <a:r>
              <a:rPr lang="en-US" sz="1400">
                <a:latin typeface="Arial"/>
              </a:rPr>
              <a:t>Melissa.Higgins@ucdenver.edu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213" y="5991225"/>
            <a:ext cx="3029059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1200" i="1">
                <a:latin typeface="Arial"/>
                <a:cs typeface="Arial"/>
              </a:rPr>
              <a:t>Serving the University of Colorado Denver, Metropolitan State University of Denver, and Community College of Denver.</a:t>
            </a:r>
            <a:endParaRPr lang="en-US" sz="1200"/>
          </a:p>
        </p:txBody>
      </p:sp>
      <p:pic>
        <p:nvPicPr>
          <p:cNvPr id="5" name="Picture 4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6" y="5457825"/>
            <a:ext cx="1944666" cy="45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1443" y="982663"/>
            <a:ext cx="75157" cy="157893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327" y="1017685"/>
            <a:ext cx="9817273" cy="4857653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r>
              <a:rPr lang="en-US" err="1"/>
              <a:t>Auraria</a:t>
            </a:r>
            <a:r>
              <a:rPr lang="en-US"/>
              <a:t> Library was built in 1976 to serve 15,000 students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180,000 square feet</a:t>
            </a:r>
          </a:p>
          <a:p>
            <a:pPr marL="0" indent="0">
              <a:buNone/>
            </a:pPr>
            <a:endParaRPr lang="en-US">
              <a:solidFill>
                <a:srgbClr val="26262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676" y="2781300"/>
            <a:ext cx="4940778" cy="3371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851" y="933008"/>
            <a:ext cx="3227967" cy="5024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31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788" y="4294151"/>
            <a:ext cx="9236161" cy="17099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Today serves 51,000 students with same amount of space.</a:t>
            </a:r>
            <a:r>
              <a:rPr lang="en-US" sz="2400">
                <a:solidFill>
                  <a:schemeClr val="tx1"/>
                </a:solidFill>
                <a:latin typeface="+mn-lt"/>
              </a:rPr>
              <a:t/>
            </a:r>
            <a:br>
              <a:rPr lang="en-US" sz="2400">
                <a:solidFill>
                  <a:schemeClr val="tx1"/>
                </a:solidFill>
                <a:latin typeface="+mn-lt"/>
              </a:rPr>
            </a:br>
            <a:r>
              <a:rPr lang="en-US" sz="2400">
                <a:solidFill>
                  <a:srgbClr val="000000"/>
                </a:solidFill>
                <a:latin typeface="+mn-lt"/>
              </a:rPr>
              <a:t>Renovations created need to decrease shelf space in favor of new collaborative spaces.</a:t>
            </a:r>
          </a:p>
        </p:txBody>
      </p:sp>
      <p:pic>
        <p:nvPicPr>
          <p:cNvPr id="4" name="Content Placeholder 3" descr="imag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1896" y="971550"/>
            <a:ext cx="5665201" cy="30768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676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				Actual Study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/>
              <a:t>Goal: Identify print periodical titles that could be deselected, retained, or switched to online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/>
              <a:t>Method: "Sweep Method"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/>
              <a:t>Results of study were sent to Collection Development Librarians for evaluation</a:t>
            </a:r>
          </a:p>
        </p:txBody>
      </p:sp>
      <p:pic>
        <p:nvPicPr>
          <p:cNvPr id="1026" name="i158501bc02d481be97f1" descr="158501bc02d481be97f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" r="20296" b="5659"/>
          <a:stretch/>
        </p:blipFill>
        <p:spPr bwMode="auto">
          <a:xfrm rot="5400000">
            <a:off x="6318806" y="1759634"/>
            <a:ext cx="4748712" cy="33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32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03338" y="4205288"/>
            <a:ext cx="9593262" cy="203161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3200"/>
              <a:t>Because of the first print periodical study...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/>
              <a:t>180 titles were cancelled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/>
              <a:t>$13,000 dollars were saved from cancellations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/>
              <a:t>Most popular title based on usage:  Rolling Stone 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0000"/>
                </a:solidFill>
              </a:rPr>
              <a:t>11</a:t>
            </a:r>
            <a:r>
              <a:rPr lang="en-US" sz="3200"/>
              <a:t> switched format to online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50" y="638175"/>
            <a:ext cx="6773863" cy="348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0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Limitations/Challenges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Patron re-shelving</a:t>
            </a:r>
          </a:p>
          <a:p>
            <a:r>
              <a:rPr lang="en-US"/>
              <a:t>Misplaced items do not equate to usage</a:t>
            </a:r>
          </a:p>
          <a:p>
            <a:r>
              <a:rPr lang="en-US"/>
              <a:t>Multiple uses</a:t>
            </a:r>
          </a:p>
          <a:p>
            <a:r>
              <a:rPr lang="en-US"/>
              <a:t>Amount of time taken to re-shelve</a:t>
            </a:r>
          </a:p>
          <a:p>
            <a:r>
              <a:rPr lang="en-US"/>
              <a:t>More visible periodicals may get more usage</a:t>
            </a:r>
          </a:p>
          <a:p>
            <a:r>
              <a:rPr lang="en-US"/>
              <a:t>Uncertainty of reasons for usage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839" t="8527" r="12152"/>
          <a:stretch/>
        </p:blipFill>
        <p:spPr>
          <a:xfrm rot="5400000">
            <a:off x="7092171" y="2166073"/>
            <a:ext cx="3917575" cy="36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4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focus to bound periodicals and adding online usage to the study</a:t>
            </a:r>
          </a:p>
          <a:p>
            <a:r>
              <a:rPr lang="en-US" dirty="0"/>
              <a:t>More in-depth analysis possible</a:t>
            </a:r>
          </a:p>
          <a:p>
            <a:r>
              <a:rPr lang="en-US" dirty="0"/>
              <a:t>Effect of new shelving on periodicals</a:t>
            </a:r>
          </a:p>
          <a:p>
            <a:r>
              <a:rPr lang="en-US" dirty="0"/>
              <a:t>Space vs. budget constraints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1808" r="13477" b="16682"/>
          <a:stretch/>
        </p:blipFill>
        <p:spPr>
          <a:xfrm>
            <a:off x="6220479" y="3167529"/>
            <a:ext cx="5009548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809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195</Words>
  <Application>Microsoft Office PowerPoint</Application>
  <PresentationFormat>Widescreen</PresentationFormat>
  <Paragraphs>46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Use It or Lose It? The Power of Usage Data with Print Periodical Subscriptions</vt:lpstr>
      <vt:lpstr>PowerPoint Presentation</vt:lpstr>
      <vt:lpstr>Today serves 51,000 students with same amount of space. Renovations created need to decrease shelf space in favor of new collaborative spaces.</vt:lpstr>
      <vt:lpstr>    Actual Study</vt:lpstr>
      <vt:lpstr>PowerPoint Presentation</vt:lpstr>
      <vt:lpstr>Limitations/Challenges</vt:lpstr>
      <vt:lpstr>Next Steps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It or Lose It? The Power of Usage Data with Print Periodical Subscriptions</dc:title>
  <dc:creator>Higgins, Melissa</dc:creator>
  <cp:lastModifiedBy>Higgins, Melissa</cp:lastModifiedBy>
  <cp:revision>3</cp:revision>
  <cp:lastPrinted>2016-11-15T20:56:22Z</cp:lastPrinted>
  <dcterms:modified xsi:type="dcterms:W3CDTF">2016-11-15T20:58:45Z</dcterms:modified>
</cp:coreProperties>
</file>